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Montserrat Bold" charset="1" panose="00000800000000000000"/>
      <p:regular r:id="rId20"/>
    </p:embeddedFont>
    <p:embeddedFont>
      <p:font typeface="Montserrat" charset="1" panose="00000500000000000000"/>
      <p:regular r:id="rId21"/>
    </p:embeddedFont>
    <p:embeddedFont>
      <p:font typeface="Montserrat Light Bold" charset="1" panose="000008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jpeg>
</file>

<file path=ppt/media/image4.png>
</file>

<file path=ppt/media/image5.png>
</file>

<file path=ppt/media/image6.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1.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898322">
            <a:off x="12872211" y="-2776467"/>
            <a:ext cx="8774178" cy="8796169"/>
          </a:xfrm>
          <a:custGeom>
            <a:avLst/>
            <a:gdLst/>
            <a:ahLst/>
            <a:cxnLst/>
            <a:rect r="r" b="b" t="t" l="l"/>
            <a:pathLst>
              <a:path h="8796169" w="8774178">
                <a:moveTo>
                  <a:pt x="0" y="0"/>
                </a:moveTo>
                <a:lnTo>
                  <a:pt x="8774178" y="0"/>
                </a:lnTo>
                <a:lnTo>
                  <a:pt x="8774178" y="8796168"/>
                </a:lnTo>
                <a:lnTo>
                  <a:pt x="0" y="8796168"/>
                </a:lnTo>
                <a:lnTo>
                  <a:pt x="0" y="0"/>
                </a:lnTo>
                <a:close/>
              </a:path>
            </a:pathLst>
          </a:custGeom>
          <a:blipFill>
            <a:blip r:embed="rId2"/>
            <a:stretch>
              <a:fillRect l="0" t="0" r="0" b="0"/>
            </a:stretch>
          </a:blipFill>
        </p:spPr>
      </p:sp>
      <p:grpSp>
        <p:nvGrpSpPr>
          <p:cNvPr name="Group 3" id="3"/>
          <p:cNvGrpSpPr/>
          <p:nvPr/>
        </p:nvGrpSpPr>
        <p:grpSpPr>
          <a:xfrm rot="0">
            <a:off x="10463626" y="1621617"/>
            <a:ext cx="753561" cy="75356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367131" y="3714421"/>
            <a:ext cx="10072534" cy="3454219"/>
          </a:xfrm>
          <a:prstGeom prst="rect">
            <a:avLst/>
          </a:prstGeom>
        </p:spPr>
        <p:txBody>
          <a:bodyPr anchor="t" rtlCol="false" tIns="0" lIns="0" bIns="0" rIns="0">
            <a:spAutoFit/>
          </a:bodyPr>
          <a:lstStyle/>
          <a:p>
            <a:pPr algn="l">
              <a:lnSpc>
                <a:spcPts val="13868"/>
              </a:lnSpc>
            </a:pPr>
            <a:r>
              <a:rPr lang="en-US" sz="9905">
                <a:solidFill>
                  <a:srgbClr val="000000"/>
                </a:solidFill>
                <a:latin typeface="Montserrat Bold"/>
              </a:rPr>
              <a:t>TechSolutions</a:t>
            </a:r>
          </a:p>
          <a:p>
            <a:pPr algn="l">
              <a:lnSpc>
                <a:spcPts val="13868"/>
              </a:lnSpc>
              <a:spcBef>
                <a:spcPct val="0"/>
              </a:spcBef>
            </a:pPr>
            <a:r>
              <a:rPr lang="en-US" sz="9905">
                <a:solidFill>
                  <a:srgbClr val="000000"/>
                </a:solidFill>
                <a:latin typeface="Montserrat Bold"/>
              </a:rPr>
              <a:t>Inc</a:t>
            </a:r>
          </a:p>
        </p:txBody>
      </p:sp>
      <p:grpSp>
        <p:nvGrpSpPr>
          <p:cNvPr name="Group 7" id="7"/>
          <p:cNvGrpSpPr/>
          <p:nvPr/>
        </p:nvGrpSpPr>
        <p:grpSpPr>
          <a:xfrm rot="0">
            <a:off x="14778711" y="7667323"/>
            <a:ext cx="1578921" cy="1578921"/>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1367131" y="7227854"/>
            <a:ext cx="7173539" cy="554635"/>
          </a:xfrm>
          <a:prstGeom prst="rect">
            <a:avLst/>
          </a:prstGeom>
        </p:spPr>
        <p:txBody>
          <a:bodyPr anchor="t" rtlCol="false" tIns="0" lIns="0" bIns="0" rIns="0">
            <a:spAutoFit/>
          </a:bodyPr>
          <a:lstStyle/>
          <a:p>
            <a:pPr algn="l">
              <a:lnSpc>
                <a:spcPts val="4632"/>
              </a:lnSpc>
              <a:spcBef>
                <a:spcPct val="0"/>
              </a:spcBef>
            </a:pPr>
            <a:r>
              <a:rPr lang="en-US" sz="3308">
                <a:solidFill>
                  <a:srgbClr val="000000"/>
                </a:solidFill>
                <a:latin typeface="Montserrat"/>
              </a:rPr>
              <a:t>Private Cloud, Delivered Locally </a:t>
            </a:r>
          </a:p>
        </p:txBody>
      </p:sp>
    </p:spTree>
  </p:cSld>
  <p:clrMapOvr>
    <a:masterClrMapping/>
  </p:clrMapOvr>
</p:sld>
</file>

<file path=ppt/slides/slide10.xml><?xml version="1.0" encoding="utf-8"?>
<p:sld xmlns:p="http://schemas.openxmlformats.org/presentationml/2006/main" xmlns:a="http://schemas.openxmlformats.org/drawingml/2006/main">
  <p:cSld>
    <p:bg>
      <p:bgPr>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4366661" y="2897090"/>
            <a:ext cx="9554679" cy="3914509"/>
          </a:xfrm>
          <a:prstGeom prst="rect">
            <a:avLst/>
          </a:prstGeom>
        </p:spPr>
        <p:txBody>
          <a:bodyPr anchor="t" rtlCol="false" tIns="0" lIns="0" bIns="0" rIns="0">
            <a:spAutoFit/>
          </a:bodyPr>
          <a:lstStyle/>
          <a:p>
            <a:pPr algn="ctr" marL="0" indent="0" lvl="0">
              <a:lnSpc>
                <a:spcPts val="15546"/>
              </a:lnSpc>
              <a:spcBef>
                <a:spcPct val="0"/>
              </a:spcBef>
            </a:pPr>
            <a:r>
              <a:rPr lang="en-US" sz="12955">
                <a:solidFill>
                  <a:srgbClr val="FFFFFF"/>
                </a:solidFill>
                <a:latin typeface="Montserrat Bold"/>
              </a:rPr>
              <a:t>Moving To Cloud</a:t>
            </a:r>
          </a:p>
        </p:txBody>
      </p:sp>
      <p:grpSp>
        <p:nvGrpSpPr>
          <p:cNvPr name="Group 3" id="3"/>
          <p:cNvGrpSpPr/>
          <p:nvPr/>
        </p:nvGrpSpPr>
        <p:grpSpPr>
          <a:xfrm rot="0">
            <a:off x="4366661" y="2522629"/>
            <a:ext cx="9554679" cy="4936941"/>
            <a:chOff x="0" y="0"/>
            <a:chExt cx="3011972" cy="1556298"/>
          </a:xfrm>
        </p:grpSpPr>
        <p:sp>
          <p:nvSpPr>
            <p:cNvPr name="Freeform 4" id="4"/>
            <p:cNvSpPr/>
            <p:nvPr/>
          </p:nvSpPr>
          <p:spPr>
            <a:xfrm flipH="false" flipV="false" rot="0">
              <a:off x="0" y="0"/>
              <a:ext cx="3011972" cy="1556298"/>
            </a:xfrm>
            <a:custGeom>
              <a:avLst/>
              <a:gdLst/>
              <a:ahLst/>
              <a:cxnLst/>
              <a:rect r="r" b="b" t="t" l="l"/>
              <a:pathLst>
                <a:path h="1556298" w="3011972">
                  <a:moveTo>
                    <a:pt x="0" y="0"/>
                  </a:moveTo>
                  <a:lnTo>
                    <a:pt x="3011972" y="0"/>
                  </a:lnTo>
                  <a:lnTo>
                    <a:pt x="3011972" y="1556298"/>
                  </a:lnTo>
                  <a:lnTo>
                    <a:pt x="0" y="1556298"/>
                  </a:lnTo>
                  <a:close/>
                </a:path>
              </a:pathLst>
            </a:custGeom>
            <a:solidFill>
              <a:srgbClr val="000000">
                <a:alpha val="0"/>
              </a:srgbClr>
            </a:solidFill>
            <a:ln w="104775" cap="sq">
              <a:solidFill>
                <a:srgbClr val="FFFFFF"/>
              </a:solidFill>
              <a:prstDash val="solid"/>
              <a:miter/>
            </a:ln>
          </p:spPr>
        </p:sp>
        <p:sp>
          <p:nvSpPr>
            <p:cNvPr name="TextBox 5" id="5"/>
            <p:cNvSpPr txBox="true"/>
            <p:nvPr/>
          </p:nvSpPr>
          <p:spPr>
            <a:xfrm>
              <a:off x="0" y="-47625"/>
              <a:ext cx="3011972" cy="1603923"/>
            </a:xfrm>
            <a:prstGeom prst="rect">
              <a:avLst/>
            </a:prstGeom>
          </p:spPr>
          <p:txBody>
            <a:bodyPr anchor="ctr" rtlCol="false" tIns="50800" lIns="50800" bIns="50800" rIns="50800"/>
            <a:lstStyle/>
            <a:p>
              <a:pPr algn="ctr">
                <a:lnSpc>
                  <a:spcPts val="3640"/>
                </a:lnSpc>
              </a:pP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7336107">
            <a:off x="-7425722" y="-238151"/>
            <a:ext cx="12389411" cy="10763301"/>
          </a:xfrm>
          <a:custGeom>
            <a:avLst/>
            <a:gdLst/>
            <a:ahLst/>
            <a:cxnLst/>
            <a:rect r="r" b="b" t="t" l="l"/>
            <a:pathLst>
              <a:path h="10763301" w="12389411">
                <a:moveTo>
                  <a:pt x="0" y="0"/>
                </a:moveTo>
                <a:lnTo>
                  <a:pt x="12389411" y="0"/>
                </a:lnTo>
                <a:lnTo>
                  <a:pt x="12389411" y="10763302"/>
                </a:lnTo>
                <a:lnTo>
                  <a:pt x="0" y="10763302"/>
                </a:lnTo>
                <a:lnTo>
                  <a:pt x="0" y="0"/>
                </a:lnTo>
                <a:close/>
              </a:path>
            </a:pathLst>
          </a:custGeom>
          <a:blipFill>
            <a:blip r:embed="rId2"/>
            <a:stretch>
              <a:fillRect l="0" t="0" r="0" b="0"/>
            </a:stretch>
          </a:blipFill>
        </p:spPr>
      </p:sp>
      <p:sp>
        <p:nvSpPr>
          <p:cNvPr name="TextBox 3" id="3"/>
          <p:cNvSpPr txBox="true"/>
          <p:nvPr/>
        </p:nvSpPr>
        <p:spPr>
          <a:xfrm rot="0">
            <a:off x="4036297" y="1932113"/>
            <a:ext cx="7921837" cy="973050"/>
          </a:xfrm>
          <a:prstGeom prst="rect">
            <a:avLst/>
          </a:prstGeom>
        </p:spPr>
        <p:txBody>
          <a:bodyPr anchor="t" rtlCol="false" tIns="0" lIns="0" bIns="0" rIns="0">
            <a:spAutoFit/>
          </a:bodyPr>
          <a:lstStyle/>
          <a:p>
            <a:pPr algn="l" marL="0" indent="0" lvl="0">
              <a:lnSpc>
                <a:spcPts val="7644"/>
              </a:lnSpc>
              <a:spcBef>
                <a:spcPct val="0"/>
              </a:spcBef>
            </a:pPr>
            <a:r>
              <a:rPr lang="en-US" sz="6370">
                <a:solidFill>
                  <a:srgbClr val="101010"/>
                </a:solidFill>
                <a:latin typeface="Montserrat Bold"/>
              </a:rPr>
              <a:t>Advantages</a:t>
            </a:r>
          </a:p>
        </p:txBody>
      </p:sp>
      <p:grpSp>
        <p:nvGrpSpPr>
          <p:cNvPr name="Group 4" id="4"/>
          <p:cNvGrpSpPr/>
          <p:nvPr/>
        </p:nvGrpSpPr>
        <p:grpSpPr>
          <a:xfrm rot="0">
            <a:off x="4045822" y="3249192"/>
            <a:ext cx="4487132" cy="529127"/>
            <a:chOff x="0" y="0"/>
            <a:chExt cx="1901363" cy="224211"/>
          </a:xfrm>
        </p:grpSpPr>
        <p:sp>
          <p:nvSpPr>
            <p:cNvPr name="Freeform 5" id="5"/>
            <p:cNvSpPr/>
            <p:nvPr/>
          </p:nvSpPr>
          <p:spPr>
            <a:xfrm flipH="false" flipV="false" rot="0">
              <a:off x="0" y="0"/>
              <a:ext cx="1901363" cy="224211"/>
            </a:xfrm>
            <a:custGeom>
              <a:avLst/>
              <a:gdLst/>
              <a:ahLst/>
              <a:cxnLst/>
              <a:rect r="r" b="b" t="t" l="l"/>
              <a:pathLst>
                <a:path h="224211" w="1901363">
                  <a:moveTo>
                    <a:pt x="39683" y="0"/>
                  </a:moveTo>
                  <a:lnTo>
                    <a:pt x="1861680" y="0"/>
                  </a:lnTo>
                  <a:cubicBezTo>
                    <a:pt x="1883596" y="0"/>
                    <a:pt x="1901363" y="17767"/>
                    <a:pt x="1901363" y="39683"/>
                  </a:cubicBezTo>
                  <a:lnTo>
                    <a:pt x="1901363" y="184527"/>
                  </a:lnTo>
                  <a:cubicBezTo>
                    <a:pt x="1901363" y="206444"/>
                    <a:pt x="1883596" y="224211"/>
                    <a:pt x="1861680" y="224211"/>
                  </a:cubicBezTo>
                  <a:lnTo>
                    <a:pt x="39683" y="224211"/>
                  </a:lnTo>
                  <a:cubicBezTo>
                    <a:pt x="17767" y="224211"/>
                    <a:pt x="0" y="206444"/>
                    <a:pt x="0" y="184527"/>
                  </a:cubicBezTo>
                  <a:lnTo>
                    <a:pt x="0" y="39683"/>
                  </a:lnTo>
                  <a:cubicBezTo>
                    <a:pt x="0" y="17767"/>
                    <a:pt x="17767" y="0"/>
                    <a:pt x="39683"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rnd">
              <a:noFill/>
              <a:prstDash val="solid"/>
              <a:round/>
            </a:ln>
          </p:spPr>
        </p:sp>
        <p:sp>
          <p:nvSpPr>
            <p:cNvPr name="TextBox 6" id="6"/>
            <p:cNvSpPr txBox="true"/>
            <p:nvPr/>
          </p:nvSpPr>
          <p:spPr>
            <a:xfrm>
              <a:off x="0" y="-47625"/>
              <a:ext cx="1901363" cy="271836"/>
            </a:xfrm>
            <a:prstGeom prst="rect">
              <a:avLst/>
            </a:prstGeom>
          </p:spPr>
          <p:txBody>
            <a:bodyPr anchor="ctr" rtlCol="false" tIns="0" lIns="0" bIns="0" rIns="0"/>
            <a:lstStyle/>
            <a:p>
              <a:pPr algn="ctr">
                <a:lnSpc>
                  <a:spcPts val="3640"/>
                </a:lnSpc>
              </a:pPr>
              <a:r>
                <a:rPr lang="en-US" sz="2600">
                  <a:solidFill>
                    <a:srgbClr val="FFFFFF"/>
                  </a:solidFill>
                  <a:latin typeface="Montserrat"/>
                </a:rPr>
                <a:t>Increased Scalability</a:t>
              </a:r>
            </a:p>
          </p:txBody>
        </p:sp>
      </p:grpSp>
      <p:grpSp>
        <p:nvGrpSpPr>
          <p:cNvPr name="Group 7" id="7"/>
          <p:cNvGrpSpPr/>
          <p:nvPr/>
        </p:nvGrpSpPr>
        <p:grpSpPr>
          <a:xfrm rot="0">
            <a:off x="4036297" y="5818742"/>
            <a:ext cx="3024888" cy="529127"/>
            <a:chOff x="0" y="0"/>
            <a:chExt cx="1281756" cy="224211"/>
          </a:xfrm>
        </p:grpSpPr>
        <p:sp>
          <p:nvSpPr>
            <p:cNvPr name="Freeform 8" id="8"/>
            <p:cNvSpPr/>
            <p:nvPr/>
          </p:nvSpPr>
          <p:spPr>
            <a:xfrm flipH="false" flipV="false" rot="0">
              <a:off x="0" y="0"/>
              <a:ext cx="1281756" cy="224211"/>
            </a:xfrm>
            <a:custGeom>
              <a:avLst/>
              <a:gdLst/>
              <a:ahLst/>
              <a:cxnLst/>
              <a:rect r="r" b="b" t="t" l="l"/>
              <a:pathLst>
                <a:path h="224211" w="1281756">
                  <a:moveTo>
                    <a:pt x="58866" y="0"/>
                  </a:moveTo>
                  <a:lnTo>
                    <a:pt x="1222890" y="0"/>
                  </a:lnTo>
                  <a:cubicBezTo>
                    <a:pt x="1255401" y="0"/>
                    <a:pt x="1281756" y="26355"/>
                    <a:pt x="1281756" y="58866"/>
                  </a:cubicBezTo>
                  <a:lnTo>
                    <a:pt x="1281756" y="165344"/>
                  </a:lnTo>
                  <a:cubicBezTo>
                    <a:pt x="1281756" y="197855"/>
                    <a:pt x="1255401" y="224211"/>
                    <a:pt x="1222890" y="224211"/>
                  </a:cubicBezTo>
                  <a:lnTo>
                    <a:pt x="58866" y="224211"/>
                  </a:lnTo>
                  <a:cubicBezTo>
                    <a:pt x="26355" y="224211"/>
                    <a:pt x="0" y="197855"/>
                    <a:pt x="0" y="165344"/>
                  </a:cubicBezTo>
                  <a:lnTo>
                    <a:pt x="0" y="58866"/>
                  </a:lnTo>
                  <a:cubicBezTo>
                    <a:pt x="0" y="26355"/>
                    <a:pt x="26355" y="0"/>
                    <a:pt x="58866"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rnd">
              <a:noFill/>
              <a:prstDash val="solid"/>
              <a:round/>
            </a:ln>
          </p:spPr>
        </p:sp>
        <p:sp>
          <p:nvSpPr>
            <p:cNvPr name="TextBox 9" id="9"/>
            <p:cNvSpPr txBox="true"/>
            <p:nvPr/>
          </p:nvSpPr>
          <p:spPr>
            <a:xfrm>
              <a:off x="0" y="-47625"/>
              <a:ext cx="1281756" cy="271836"/>
            </a:xfrm>
            <a:prstGeom prst="rect">
              <a:avLst/>
            </a:prstGeom>
          </p:spPr>
          <p:txBody>
            <a:bodyPr anchor="ctr" rtlCol="false" tIns="0" lIns="0" bIns="0" rIns="0"/>
            <a:lstStyle/>
            <a:p>
              <a:pPr algn="ctr">
                <a:lnSpc>
                  <a:spcPts val="3640"/>
                </a:lnSpc>
              </a:pPr>
              <a:r>
                <a:rPr lang="en-US" sz="2600">
                  <a:solidFill>
                    <a:srgbClr val="FFFFFF"/>
                  </a:solidFill>
                  <a:latin typeface="Montserrat"/>
                </a:rPr>
                <a:t>Cost Efficiency</a:t>
              </a:r>
            </a:p>
          </p:txBody>
        </p:sp>
      </p:grpSp>
      <p:sp>
        <p:nvSpPr>
          <p:cNvPr name="TextBox 10" id="10"/>
          <p:cNvSpPr txBox="true"/>
          <p:nvPr/>
        </p:nvSpPr>
        <p:spPr>
          <a:xfrm rot="0">
            <a:off x="4127384" y="4083119"/>
            <a:ext cx="5507450" cy="1249848"/>
          </a:xfrm>
          <a:prstGeom prst="rect">
            <a:avLst/>
          </a:prstGeom>
        </p:spPr>
        <p:txBody>
          <a:bodyPr anchor="t" rtlCol="false" tIns="0" lIns="0" bIns="0" rIns="0">
            <a:spAutoFit/>
          </a:bodyPr>
          <a:lstStyle/>
          <a:p>
            <a:pPr algn="l" marL="0" indent="0" lvl="0">
              <a:lnSpc>
                <a:spcPts val="2510"/>
              </a:lnSpc>
              <a:spcBef>
                <a:spcPct val="0"/>
              </a:spcBef>
            </a:pPr>
            <a:r>
              <a:rPr lang="en-US" sz="1793">
                <a:solidFill>
                  <a:srgbClr val="101010"/>
                </a:solidFill>
                <a:latin typeface="Montserrat"/>
              </a:rPr>
              <a:t>In cloud services, the company has the flexibility of expanding and even diminishing resources that are needed to perform their jobs based on the organization’s load with little capital outlay.</a:t>
            </a:r>
          </a:p>
        </p:txBody>
      </p:sp>
      <p:sp>
        <p:nvSpPr>
          <p:cNvPr name="TextBox 11" id="11"/>
          <p:cNvSpPr txBox="true"/>
          <p:nvPr/>
        </p:nvSpPr>
        <p:spPr>
          <a:xfrm rot="0">
            <a:off x="4306958" y="6407961"/>
            <a:ext cx="5327876" cy="1249848"/>
          </a:xfrm>
          <a:prstGeom prst="rect">
            <a:avLst/>
          </a:prstGeom>
        </p:spPr>
        <p:txBody>
          <a:bodyPr anchor="t" rtlCol="false" tIns="0" lIns="0" bIns="0" rIns="0">
            <a:spAutoFit/>
          </a:bodyPr>
          <a:lstStyle/>
          <a:p>
            <a:pPr algn="l" marL="0" indent="0" lvl="0">
              <a:lnSpc>
                <a:spcPts val="2510"/>
              </a:lnSpc>
              <a:spcBef>
                <a:spcPct val="0"/>
              </a:spcBef>
            </a:pPr>
            <a:r>
              <a:rPr lang="en-US" sz="1793">
                <a:solidFill>
                  <a:srgbClr val="101010"/>
                </a:solidFill>
                <a:latin typeface="Montserrat"/>
              </a:rPr>
              <a:t>Switching to the more flexible cloud pay-as-you-go system also allows the company to minimize capital investment on hardware and direct costs for their maintenance. </a:t>
            </a:r>
          </a:p>
        </p:txBody>
      </p:sp>
      <p:grpSp>
        <p:nvGrpSpPr>
          <p:cNvPr name="Group 12" id="12"/>
          <p:cNvGrpSpPr/>
          <p:nvPr/>
        </p:nvGrpSpPr>
        <p:grpSpPr>
          <a:xfrm rot="0">
            <a:off x="11153100" y="3249192"/>
            <a:ext cx="4487132" cy="529127"/>
            <a:chOff x="0" y="0"/>
            <a:chExt cx="1901363" cy="224211"/>
          </a:xfrm>
        </p:grpSpPr>
        <p:sp>
          <p:nvSpPr>
            <p:cNvPr name="Freeform 13" id="13"/>
            <p:cNvSpPr/>
            <p:nvPr/>
          </p:nvSpPr>
          <p:spPr>
            <a:xfrm flipH="false" flipV="false" rot="0">
              <a:off x="0" y="0"/>
              <a:ext cx="1901363" cy="224211"/>
            </a:xfrm>
            <a:custGeom>
              <a:avLst/>
              <a:gdLst/>
              <a:ahLst/>
              <a:cxnLst/>
              <a:rect r="r" b="b" t="t" l="l"/>
              <a:pathLst>
                <a:path h="224211" w="1901363">
                  <a:moveTo>
                    <a:pt x="39683" y="0"/>
                  </a:moveTo>
                  <a:lnTo>
                    <a:pt x="1861680" y="0"/>
                  </a:lnTo>
                  <a:cubicBezTo>
                    <a:pt x="1883596" y="0"/>
                    <a:pt x="1901363" y="17767"/>
                    <a:pt x="1901363" y="39683"/>
                  </a:cubicBezTo>
                  <a:lnTo>
                    <a:pt x="1901363" y="184527"/>
                  </a:lnTo>
                  <a:cubicBezTo>
                    <a:pt x="1901363" y="206444"/>
                    <a:pt x="1883596" y="224211"/>
                    <a:pt x="1861680" y="224211"/>
                  </a:cubicBezTo>
                  <a:lnTo>
                    <a:pt x="39683" y="224211"/>
                  </a:lnTo>
                  <a:cubicBezTo>
                    <a:pt x="17767" y="224211"/>
                    <a:pt x="0" y="206444"/>
                    <a:pt x="0" y="184527"/>
                  </a:cubicBezTo>
                  <a:lnTo>
                    <a:pt x="0" y="39683"/>
                  </a:lnTo>
                  <a:cubicBezTo>
                    <a:pt x="0" y="17767"/>
                    <a:pt x="17767" y="0"/>
                    <a:pt x="39683"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rnd">
              <a:noFill/>
              <a:prstDash val="solid"/>
              <a:round/>
            </a:ln>
          </p:spPr>
        </p:sp>
        <p:sp>
          <p:nvSpPr>
            <p:cNvPr name="TextBox 14" id="14"/>
            <p:cNvSpPr txBox="true"/>
            <p:nvPr/>
          </p:nvSpPr>
          <p:spPr>
            <a:xfrm>
              <a:off x="0" y="-47625"/>
              <a:ext cx="1901363" cy="271836"/>
            </a:xfrm>
            <a:prstGeom prst="rect">
              <a:avLst/>
            </a:prstGeom>
          </p:spPr>
          <p:txBody>
            <a:bodyPr anchor="ctr" rtlCol="false" tIns="0" lIns="0" bIns="0" rIns="0"/>
            <a:lstStyle/>
            <a:p>
              <a:pPr algn="ctr">
                <a:lnSpc>
                  <a:spcPts val="3640"/>
                </a:lnSpc>
              </a:pPr>
              <a:r>
                <a:rPr lang="en-US" sz="2600">
                  <a:solidFill>
                    <a:srgbClr val="FFFFFF"/>
                  </a:solidFill>
                  <a:latin typeface="Montserrat"/>
                </a:rPr>
                <a:t>Improved Accessibility</a:t>
              </a:r>
            </a:p>
          </p:txBody>
        </p:sp>
      </p:grpSp>
      <p:grpSp>
        <p:nvGrpSpPr>
          <p:cNvPr name="Group 15" id="15"/>
          <p:cNvGrpSpPr/>
          <p:nvPr/>
        </p:nvGrpSpPr>
        <p:grpSpPr>
          <a:xfrm rot="0">
            <a:off x="11143575" y="6040931"/>
            <a:ext cx="5179775" cy="529127"/>
            <a:chOff x="0" y="0"/>
            <a:chExt cx="2194861" cy="224211"/>
          </a:xfrm>
        </p:grpSpPr>
        <p:sp>
          <p:nvSpPr>
            <p:cNvPr name="Freeform 16" id="16"/>
            <p:cNvSpPr/>
            <p:nvPr/>
          </p:nvSpPr>
          <p:spPr>
            <a:xfrm flipH="false" flipV="false" rot="0">
              <a:off x="0" y="0"/>
              <a:ext cx="2194861" cy="224211"/>
            </a:xfrm>
            <a:custGeom>
              <a:avLst/>
              <a:gdLst/>
              <a:ahLst/>
              <a:cxnLst/>
              <a:rect r="r" b="b" t="t" l="l"/>
              <a:pathLst>
                <a:path h="224211" w="2194861">
                  <a:moveTo>
                    <a:pt x="34377" y="0"/>
                  </a:moveTo>
                  <a:lnTo>
                    <a:pt x="2160484" y="0"/>
                  </a:lnTo>
                  <a:cubicBezTo>
                    <a:pt x="2179469" y="0"/>
                    <a:pt x="2194861" y="15391"/>
                    <a:pt x="2194861" y="34377"/>
                  </a:cubicBezTo>
                  <a:lnTo>
                    <a:pt x="2194861" y="189834"/>
                  </a:lnTo>
                  <a:cubicBezTo>
                    <a:pt x="2194861" y="198951"/>
                    <a:pt x="2191239" y="207695"/>
                    <a:pt x="2184792" y="214142"/>
                  </a:cubicBezTo>
                  <a:cubicBezTo>
                    <a:pt x="2178345" y="220589"/>
                    <a:pt x="2169601" y="224211"/>
                    <a:pt x="2160484" y="224211"/>
                  </a:cubicBezTo>
                  <a:lnTo>
                    <a:pt x="34377" y="224211"/>
                  </a:lnTo>
                  <a:cubicBezTo>
                    <a:pt x="15391" y="224211"/>
                    <a:pt x="0" y="208820"/>
                    <a:pt x="0" y="189834"/>
                  </a:cubicBezTo>
                  <a:lnTo>
                    <a:pt x="0" y="34377"/>
                  </a:lnTo>
                  <a:cubicBezTo>
                    <a:pt x="0" y="25260"/>
                    <a:pt x="3622" y="16516"/>
                    <a:pt x="10069" y="10069"/>
                  </a:cubicBezTo>
                  <a:cubicBezTo>
                    <a:pt x="16516" y="3622"/>
                    <a:pt x="25260" y="0"/>
                    <a:pt x="34377"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rnd">
              <a:noFill/>
              <a:prstDash val="solid"/>
              <a:round/>
            </a:ln>
          </p:spPr>
        </p:sp>
        <p:sp>
          <p:nvSpPr>
            <p:cNvPr name="TextBox 17" id="17"/>
            <p:cNvSpPr txBox="true"/>
            <p:nvPr/>
          </p:nvSpPr>
          <p:spPr>
            <a:xfrm>
              <a:off x="0" y="-47625"/>
              <a:ext cx="2194861" cy="271836"/>
            </a:xfrm>
            <a:prstGeom prst="rect">
              <a:avLst/>
            </a:prstGeom>
          </p:spPr>
          <p:txBody>
            <a:bodyPr anchor="ctr" rtlCol="false" tIns="0" lIns="0" bIns="0" rIns="0"/>
            <a:lstStyle/>
            <a:p>
              <a:pPr algn="ctr">
                <a:lnSpc>
                  <a:spcPts val="3640"/>
                </a:lnSpc>
              </a:pPr>
              <a:r>
                <a:rPr lang="en-US" sz="2600">
                  <a:solidFill>
                    <a:srgbClr val="FFFFFF"/>
                  </a:solidFill>
                  <a:latin typeface="Montserrat"/>
                </a:rPr>
                <a:t>Enhanced Disaster Recovery</a:t>
              </a:r>
            </a:p>
          </p:txBody>
        </p:sp>
      </p:grpSp>
      <p:sp>
        <p:nvSpPr>
          <p:cNvPr name="TextBox 18" id="18"/>
          <p:cNvSpPr txBox="true"/>
          <p:nvPr/>
        </p:nvSpPr>
        <p:spPr>
          <a:xfrm rot="0">
            <a:off x="11423761" y="3806894"/>
            <a:ext cx="5507450" cy="1878498"/>
          </a:xfrm>
          <a:prstGeom prst="rect">
            <a:avLst/>
          </a:prstGeom>
        </p:spPr>
        <p:txBody>
          <a:bodyPr anchor="t" rtlCol="false" tIns="0" lIns="0" bIns="0" rIns="0">
            <a:spAutoFit/>
          </a:bodyPr>
          <a:lstStyle/>
          <a:p>
            <a:pPr algn="l">
              <a:lnSpc>
                <a:spcPts val="2510"/>
              </a:lnSpc>
            </a:pPr>
            <a:r>
              <a:rPr lang="en-US" sz="1793">
                <a:solidFill>
                  <a:srgbClr val="101010"/>
                </a:solidFill>
                <a:latin typeface="Montserrat"/>
              </a:rPr>
              <a:t>Cloud infrastructure has accessibility as one of the marked strengths since employees can easily work from any location with an internet connection; this comes in handy with flexibility and productivity.</a:t>
            </a:r>
          </a:p>
          <a:p>
            <a:pPr algn="l" marL="0" indent="0" lvl="0">
              <a:lnSpc>
                <a:spcPts val="2510"/>
              </a:lnSpc>
              <a:spcBef>
                <a:spcPct val="0"/>
              </a:spcBef>
            </a:pPr>
          </a:p>
        </p:txBody>
      </p:sp>
      <p:sp>
        <p:nvSpPr>
          <p:cNvPr name="TextBox 19" id="19"/>
          <p:cNvSpPr txBox="true"/>
          <p:nvPr/>
        </p:nvSpPr>
        <p:spPr>
          <a:xfrm rot="0">
            <a:off x="11404711" y="6693884"/>
            <a:ext cx="5327876" cy="1564173"/>
          </a:xfrm>
          <a:prstGeom prst="rect">
            <a:avLst/>
          </a:prstGeom>
        </p:spPr>
        <p:txBody>
          <a:bodyPr anchor="t" rtlCol="false" tIns="0" lIns="0" bIns="0" rIns="0">
            <a:spAutoFit/>
          </a:bodyPr>
          <a:lstStyle/>
          <a:p>
            <a:pPr algn="l">
              <a:lnSpc>
                <a:spcPts val="2510"/>
              </a:lnSpc>
            </a:pPr>
            <a:r>
              <a:rPr lang="en-US" sz="1793">
                <a:solidFill>
                  <a:srgbClr val="101010"/>
                </a:solidFill>
                <a:latin typeface="Montserrat"/>
              </a:rPr>
              <a:t>Disaster recoveries are typically built into the cloud through their platform, thus minimizing the prospects of data loss and the potential for operation disruption.</a:t>
            </a:r>
          </a:p>
          <a:p>
            <a:pPr algn="l" marL="0" indent="0" lvl="0">
              <a:lnSpc>
                <a:spcPts val="2510"/>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689430" y="1510463"/>
            <a:ext cx="10008140" cy="8166217"/>
          </a:xfrm>
          <a:custGeom>
            <a:avLst/>
            <a:gdLst/>
            <a:ahLst/>
            <a:cxnLst/>
            <a:rect r="r" b="b" t="t" l="l"/>
            <a:pathLst>
              <a:path h="8166217" w="10008140">
                <a:moveTo>
                  <a:pt x="0" y="0"/>
                </a:moveTo>
                <a:lnTo>
                  <a:pt x="10008140" y="0"/>
                </a:lnTo>
                <a:lnTo>
                  <a:pt x="10008140" y="8166216"/>
                </a:lnTo>
                <a:lnTo>
                  <a:pt x="0" y="8166216"/>
                </a:lnTo>
                <a:lnTo>
                  <a:pt x="0" y="0"/>
                </a:lnTo>
                <a:close/>
              </a:path>
            </a:pathLst>
          </a:custGeom>
          <a:blipFill>
            <a:blip r:embed="rId2"/>
            <a:stretch>
              <a:fillRect l="0" t="0" r="0" b="0"/>
            </a:stretch>
          </a:blipFill>
        </p:spPr>
      </p:sp>
      <p:sp>
        <p:nvSpPr>
          <p:cNvPr name="TextBox 3" id="3"/>
          <p:cNvSpPr txBox="true"/>
          <p:nvPr/>
        </p:nvSpPr>
        <p:spPr>
          <a:xfrm rot="0">
            <a:off x="3529101" y="537412"/>
            <a:ext cx="12847293" cy="973050"/>
          </a:xfrm>
          <a:prstGeom prst="rect">
            <a:avLst/>
          </a:prstGeom>
        </p:spPr>
        <p:txBody>
          <a:bodyPr anchor="t" rtlCol="false" tIns="0" lIns="0" bIns="0" rIns="0">
            <a:spAutoFit/>
          </a:bodyPr>
          <a:lstStyle/>
          <a:p>
            <a:pPr algn="l" marL="0" indent="0" lvl="0">
              <a:lnSpc>
                <a:spcPts val="7644"/>
              </a:lnSpc>
              <a:spcBef>
                <a:spcPct val="0"/>
              </a:spcBef>
            </a:pPr>
            <a:r>
              <a:rPr lang="en-US" sz="6370">
                <a:solidFill>
                  <a:srgbClr val="101010"/>
                </a:solidFill>
                <a:latin typeface="Montserrat Bold"/>
              </a:rPr>
              <a:t>Recommended Infrastructure</a:t>
            </a:r>
          </a:p>
        </p:txBody>
      </p:sp>
      <p:sp>
        <p:nvSpPr>
          <p:cNvPr name="Freeform 4" id="4"/>
          <p:cNvSpPr/>
          <p:nvPr/>
        </p:nvSpPr>
        <p:spPr>
          <a:xfrm flipH="false" flipV="false" rot="-1898322">
            <a:off x="-4939315" y="-4361394"/>
            <a:ext cx="8700980" cy="8722787"/>
          </a:xfrm>
          <a:custGeom>
            <a:avLst/>
            <a:gdLst/>
            <a:ahLst/>
            <a:cxnLst/>
            <a:rect r="r" b="b" t="t" l="l"/>
            <a:pathLst>
              <a:path h="8722787" w="8700980">
                <a:moveTo>
                  <a:pt x="0" y="0"/>
                </a:moveTo>
                <a:lnTo>
                  <a:pt x="8700980" y="0"/>
                </a:lnTo>
                <a:lnTo>
                  <a:pt x="8700980" y="8722788"/>
                </a:lnTo>
                <a:lnTo>
                  <a:pt x="0" y="8722788"/>
                </a:lnTo>
                <a:lnTo>
                  <a:pt x="0" y="0"/>
                </a:lnTo>
                <a:close/>
              </a:path>
            </a:pathLst>
          </a:custGeom>
          <a:blipFill>
            <a:blip r:embed="rId3"/>
            <a:stretch>
              <a:fillRect l="0" t="0" r="0" b="0"/>
            </a:stretch>
          </a:blipFill>
        </p:spPr>
      </p:sp>
      <p:grpSp>
        <p:nvGrpSpPr>
          <p:cNvPr name="Group 5" id="5"/>
          <p:cNvGrpSpPr/>
          <p:nvPr/>
        </p:nvGrpSpPr>
        <p:grpSpPr>
          <a:xfrm rot="0">
            <a:off x="16376393" y="8097758"/>
            <a:ext cx="1578921" cy="1578921"/>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161800" y="1183040"/>
            <a:ext cx="8672234" cy="973050"/>
          </a:xfrm>
          <a:prstGeom prst="rect">
            <a:avLst/>
          </a:prstGeom>
        </p:spPr>
        <p:txBody>
          <a:bodyPr anchor="t" rtlCol="false" tIns="0" lIns="0" bIns="0" rIns="0">
            <a:spAutoFit/>
          </a:bodyPr>
          <a:lstStyle/>
          <a:p>
            <a:pPr algn="l" marL="0" indent="0" lvl="0">
              <a:lnSpc>
                <a:spcPts val="7644"/>
              </a:lnSpc>
              <a:spcBef>
                <a:spcPct val="0"/>
              </a:spcBef>
            </a:pPr>
            <a:r>
              <a:rPr lang="en-US" sz="6370">
                <a:solidFill>
                  <a:srgbClr val="101010"/>
                </a:solidFill>
                <a:latin typeface="Montserrat Bold"/>
              </a:rPr>
              <a:t>AWS Services Used</a:t>
            </a:r>
          </a:p>
        </p:txBody>
      </p:sp>
      <p:sp>
        <p:nvSpPr>
          <p:cNvPr name="TextBox 3" id="3"/>
          <p:cNvSpPr txBox="true"/>
          <p:nvPr/>
        </p:nvSpPr>
        <p:spPr>
          <a:xfrm rot="0">
            <a:off x="1161800" y="2523202"/>
            <a:ext cx="4317578" cy="6121822"/>
          </a:xfrm>
          <a:prstGeom prst="rect">
            <a:avLst/>
          </a:prstGeom>
        </p:spPr>
        <p:txBody>
          <a:bodyPr anchor="t" rtlCol="false" tIns="0" lIns="0" bIns="0" rIns="0">
            <a:spAutoFit/>
          </a:bodyPr>
          <a:lstStyle/>
          <a:p>
            <a:pPr algn="l" marL="689446" indent="-344723" lvl="1">
              <a:lnSpc>
                <a:spcPts val="5428"/>
              </a:lnSpc>
              <a:buFont typeface="Arial"/>
              <a:buChar char="•"/>
            </a:pPr>
            <a:r>
              <a:rPr lang="en-US" sz="3193">
                <a:solidFill>
                  <a:srgbClr val="101010"/>
                </a:solidFill>
                <a:latin typeface="Montserrat"/>
              </a:rPr>
              <a:t>Route 53</a:t>
            </a:r>
          </a:p>
          <a:p>
            <a:pPr algn="l" marL="689446" indent="-344723" lvl="1">
              <a:lnSpc>
                <a:spcPts val="5428"/>
              </a:lnSpc>
              <a:buFont typeface="Arial"/>
              <a:buChar char="•"/>
            </a:pPr>
            <a:r>
              <a:rPr lang="en-US" sz="3193">
                <a:solidFill>
                  <a:srgbClr val="101010"/>
                </a:solidFill>
                <a:latin typeface="Montserrat"/>
              </a:rPr>
              <a:t>API Gateway</a:t>
            </a:r>
          </a:p>
          <a:p>
            <a:pPr algn="l" marL="689446" indent="-344723" lvl="1">
              <a:lnSpc>
                <a:spcPts val="5428"/>
              </a:lnSpc>
              <a:buFont typeface="Arial"/>
              <a:buChar char="•"/>
            </a:pPr>
            <a:r>
              <a:rPr lang="en-US" sz="3193">
                <a:solidFill>
                  <a:srgbClr val="101010"/>
                </a:solidFill>
                <a:latin typeface="Montserrat"/>
              </a:rPr>
              <a:t>Load Balancer</a:t>
            </a:r>
          </a:p>
          <a:p>
            <a:pPr algn="l" marL="689446" indent="-344723" lvl="1">
              <a:lnSpc>
                <a:spcPts val="5428"/>
              </a:lnSpc>
              <a:buFont typeface="Arial"/>
              <a:buChar char="•"/>
            </a:pPr>
            <a:r>
              <a:rPr lang="en-US" sz="3193">
                <a:solidFill>
                  <a:srgbClr val="101010"/>
                </a:solidFill>
                <a:latin typeface="Montserrat"/>
              </a:rPr>
              <a:t>EC2 Instance</a:t>
            </a:r>
          </a:p>
          <a:p>
            <a:pPr algn="l" marL="689446" indent="-344723" lvl="1">
              <a:lnSpc>
                <a:spcPts val="5428"/>
              </a:lnSpc>
              <a:buFont typeface="Arial"/>
              <a:buChar char="•"/>
            </a:pPr>
            <a:r>
              <a:rPr lang="en-US" sz="3193">
                <a:solidFill>
                  <a:srgbClr val="101010"/>
                </a:solidFill>
                <a:latin typeface="Montserrat"/>
              </a:rPr>
              <a:t>Secret Manager</a:t>
            </a:r>
          </a:p>
          <a:p>
            <a:pPr algn="l" marL="689446" indent="-344723" lvl="1">
              <a:lnSpc>
                <a:spcPts val="5428"/>
              </a:lnSpc>
              <a:buFont typeface="Arial"/>
              <a:buChar char="•"/>
            </a:pPr>
            <a:r>
              <a:rPr lang="en-US" sz="3193">
                <a:solidFill>
                  <a:srgbClr val="101010"/>
                </a:solidFill>
                <a:latin typeface="Montserrat"/>
              </a:rPr>
              <a:t>RDS</a:t>
            </a:r>
          </a:p>
          <a:p>
            <a:pPr algn="l" marL="689446" indent="-344723" lvl="1">
              <a:lnSpc>
                <a:spcPts val="5428"/>
              </a:lnSpc>
              <a:buFont typeface="Arial"/>
              <a:buChar char="•"/>
            </a:pPr>
            <a:r>
              <a:rPr lang="en-US" sz="3193">
                <a:solidFill>
                  <a:srgbClr val="101010"/>
                </a:solidFill>
                <a:latin typeface="Montserrat"/>
              </a:rPr>
              <a:t>S3</a:t>
            </a:r>
          </a:p>
          <a:p>
            <a:pPr algn="l" marL="689446" indent="-344723" lvl="1">
              <a:lnSpc>
                <a:spcPts val="5428"/>
              </a:lnSpc>
              <a:buFont typeface="Arial"/>
              <a:buChar char="•"/>
            </a:pPr>
            <a:r>
              <a:rPr lang="en-US" sz="3193">
                <a:solidFill>
                  <a:srgbClr val="101010"/>
                </a:solidFill>
                <a:latin typeface="Montserrat"/>
              </a:rPr>
              <a:t>Cloud Watch</a:t>
            </a:r>
          </a:p>
          <a:p>
            <a:pPr algn="l" marL="689446" indent="-344723" lvl="1">
              <a:lnSpc>
                <a:spcPts val="5428"/>
              </a:lnSpc>
              <a:buFont typeface="Arial"/>
              <a:buChar char="•"/>
            </a:pPr>
            <a:r>
              <a:rPr lang="en-US" sz="3193">
                <a:solidFill>
                  <a:srgbClr val="101010"/>
                </a:solidFill>
                <a:latin typeface="Montserrat"/>
              </a:rPr>
              <a:t>Guard Duty</a:t>
            </a:r>
          </a:p>
        </p:txBody>
      </p:sp>
      <p:sp>
        <p:nvSpPr>
          <p:cNvPr name="Freeform 4" id="4"/>
          <p:cNvSpPr/>
          <p:nvPr/>
        </p:nvSpPr>
        <p:spPr>
          <a:xfrm flipH="false" flipV="false" rot="0">
            <a:off x="10384316" y="-2143724"/>
            <a:ext cx="9898854" cy="8599630"/>
          </a:xfrm>
          <a:custGeom>
            <a:avLst/>
            <a:gdLst/>
            <a:ahLst/>
            <a:cxnLst/>
            <a:rect r="r" b="b" t="t" l="l"/>
            <a:pathLst>
              <a:path h="8599630" w="9898854">
                <a:moveTo>
                  <a:pt x="0" y="0"/>
                </a:moveTo>
                <a:lnTo>
                  <a:pt x="9898854" y="0"/>
                </a:lnTo>
                <a:lnTo>
                  <a:pt x="9898854" y="8599629"/>
                </a:lnTo>
                <a:lnTo>
                  <a:pt x="0" y="8599629"/>
                </a:lnTo>
                <a:lnTo>
                  <a:pt x="0" y="0"/>
                </a:lnTo>
                <a:close/>
              </a:path>
            </a:pathLst>
          </a:custGeom>
          <a:blipFill>
            <a:blip r:embed="rId2"/>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5439688" y="5063339"/>
            <a:ext cx="6384881" cy="2615421"/>
          </a:xfrm>
          <a:prstGeom prst="rect">
            <a:avLst/>
          </a:prstGeom>
        </p:spPr>
        <p:txBody>
          <a:bodyPr anchor="t" rtlCol="false" tIns="0" lIns="0" bIns="0" rIns="0">
            <a:spAutoFit/>
          </a:bodyPr>
          <a:lstStyle/>
          <a:p>
            <a:pPr algn="l">
              <a:lnSpc>
                <a:spcPts val="4088"/>
              </a:lnSpc>
            </a:pPr>
            <a:r>
              <a:rPr lang="en-US" sz="2920">
                <a:solidFill>
                  <a:srgbClr val="000000"/>
                </a:solidFill>
                <a:latin typeface="Montserrat Light Bold"/>
              </a:rPr>
              <a:t>Akhil Ajithkumar (20017759)</a:t>
            </a:r>
          </a:p>
          <a:p>
            <a:pPr algn="l">
              <a:lnSpc>
                <a:spcPts val="4088"/>
              </a:lnSpc>
            </a:pPr>
            <a:r>
              <a:rPr lang="en-US" sz="2920">
                <a:solidFill>
                  <a:srgbClr val="000000"/>
                </a:solidFill>
                <a:latin typeface="Montserrat Light Bold"/>
              </a:rPr>
              <a:t>Pranjal Pathak (20020701)</a:t>
            </a:r>
          </a:p>
          <a:p>
            <a:pPr algn="l">
              <a:lnSpc>
                <a:spcPts val="4088"/>
              </a:lnSpc>
            </a:pPr>
            <a:r>
              <a:rPr lang="en-US" sz="2920">
                <a:solidFill>
                  <a:srgbClr val="000000"/>
                </a:solidFill>
                <a:latin typeface="Montserrat Light Bold"/>
              </a:rPr>
              <a:t>Pratiksha Bhalerao (20034866)</a:t>
            </a:r>
          </a:p>
          <a:p>
            <a:pPr algn="l">
              <a:lnSpc>
                <a:spcPts val="4088"/>
              </a:lnSpc>
            </a:pPr>
            <a:r>
              <a:rPr lang="en-US" sz="2920">
                <a:solidFill>
                  <a:srgbClr val="000000"/>
                </a:solidFill>
                <a:latin typeface="Montserrat Light Bold"/>
              </a:rPr>
              <a:t>Yashaswini Nagraj (20086302)</a:t>
            </a:r>
          </a:p>
          <a:p>
            <a:pPr algn="l">
              <a:lnSpc>
                <a:spcPts val="4088"/>
              </a:lnSpc>
            </a:pPr>
          </a:p>
        </p:txBody>
      </p:sp>
      <p:sp>
        <p:nvSpPr>
          <p:cNvPr name="Freeform 3" id="3"/>
          <p:cNvSpPr/>
          <p:nvPr/>
        </p:nvSpPr>
        <p:spPr>
          <a:xfrm flipH="false" flipV="false" rot="-1898322">
            <a:off x="13299669" y="5075791"/>
            <a:ext cx="8700980" cy="8722787"/>
          </a:xfrm>
          <a:custGeom>
            <a:avLst/>
            <a:gdLst/>
            <a:ahLst/>
            <a:cxnLst/>
            <a:rect r="r" b="b" t="t" l="l"/>
            <a:pathLst>
              <a:path h="8722787" w="8700980">
                <a:moveTo>
                  <a:pt x="0" y="0"/>
                </a:moveTo>
                <a:lnTo>
                  <a:pt x="8700980" y="0"/>
                </a:lnTo>
                <a:lnTo>
                  <a:pt x="8700980" y="8722787"/>
                </a:lnTo>
                <a:lnTo>
                  <a:pt x="0" y="8722787"/>
                </a:lnTo>
                <a:lnTo>
                  <a:pt x="0" y="0"/>
                </a:lnTo>
                <a:close/>
              </a:path>
            </a:pathLst>
          </a:custGeom>
          <a:blipFill>
            <a:blip r:embed="rId2"/>
            <a:stretch>
              <a:fillRect l="0" t="0" r="0" b="0"/>
            </a:stretch>
          </a:blipFill>
        </p:spPr>
      </p:sp>
      <p:sp>
        <p:nvSpPr>
          <p:cNvPr name="Freeform 4" id="4"/>
          <p:cNvSpPr/>
          <p:nvPr/>
        </p:nvSpPr>
        <p:spPr>
          <a:xfrm flipH="false" flipV="false" rot="-1898322">
            <a:off x="-3784911" y="-3899454"/>
            <a:ext cx="8700980" cy="8722787"/>
          </a:xfrm>
          <a:custGeom>
            <a:avLst/>
            <a:gdLst/>
            <a:ahLst/>
            <a:cxnLst/>
            <a:rect r="r" b="b" t="t" l="l"/>
            <a:pathLst>
              <a:path h="8722787" w="8700980">
                <a:moveTo>
                  <a:pt x="0" y="0"/>
                </a:moveTo>
                <a:lnTo>
                  <a:pt x="8700980" y="0"/>
                </a:lnTo>
                <a:lnTo>
                  <a:pt x="8700980" y="8722787"/>
                </a:lnTo>
                <a:lnTo>
                  <a:pt x="0" y="8722787"/>
                </a:lnTo>
                <a:lnTo>
                  <a:pt x="0" y="0"/>
                </a:lnTo>
                <a:close/>
              </a:path>
            </a:pathLst>
          </a:custGeom>
          <a:blipFill>
            <a:blip r:embed="rId2"/>
            <a:stretch>
              <a:fillRect l="0" t="0" r="0" b="0"/>
            </a:stretch>
          </a:blipFill>
        </p:spPr>
      </p:sp>
      <p:sp>
        <p:nvSpPr>
          <p:cNvPr name="TextBox 5" id="5"/>
          <p:cNvSpPr txBox="true"/>
          <p:nvPr/>
        </p:nvSpPr>
        <p:spPr>
          <a:xfrm rot="0">
            <a:off x="5361112" y="2575440"/>
            <a:ext cx="8460437" cy="1577994"/>
          </a:xfrm>
          <a:prstGeom prst="rect">
            <a:avLst/>
          </a:prstGeom>
        </p:spPr>
        <p:txBody>
          <a:bodyPr anchor="t" rtlCol="false" tIns="0" lIns="0" bIns="0" rIns="0">
            <a:spAutoFit/>
          </a:bodyPr>
          <a:lstStyle/>
          <a:p>
            <a:pPr algn="l">
              <a:lnSpc>
                <a:spcPts val="12508"/>
              </a:lnSpc>
            </a:pPr>
            <a:r>
              <a:rPr lang="en-US" sz="10424">
                <a:solidFill>
                  <a:srgbClr val="000000"/>
                </a:solidFill>
                <a:latin typeface="Montserrat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976262" y="2235273"/>
            <a:ext cx="10335476" cy="5816454"/>
          </a:xfrm>
          <a:custGeom>
            <a:avLst/>
            <a:gdLst/>
            <a:ahLst/>
            <a:cxnLst/>
            <a:rect r="r" b="b" t="t" l="l"/>
            <a:pathLst>
              <a:path h="5816454" w="10335476">
                <a:moveTo>
                  <a:pt x="0" y="0"/>
                </a:moveTo>
                <a:lnTo>
                  <a:pt x="10335476" y="0"/>
                </a:lnTo>
                <a:lnTo>
                  <a:pt x="10335476" y="5816454"/>
                </a:lnTo>
                <a:lnTo>
                  <a:pt x="0" y="5816454"/>
                </a:lnTo>
                <a:lnTo>
                  <a:pt x="0" y="0"/>
                </a:lnTo>
                <a:close/>
              </a:path>
            </a:pathLst>
          </a:custGeom>
          <a:blipFill>
            <a:blip r:embed="rId2"/>
            <a:stretch>
              <a:fillRect l="0" t="0" r="0" b="0"/>
            </a:stretch>
          </a:blipFill>
        </p:spPr>
      </p:sp>
      <p:sp>
        <p:nvSpPr>
          <p:cNvPr name="Freeform 3" id="3"/>
          <p:cNvSpPr/>
          <p:nvPr/>
        </p:nvSpPr>
        <p:spPr>
          <a:xfrm flipH="false" flipV="false" rot="7536833">
            <a:off x="-4428213" y="-2916505"/>
            <a:ext cx="9627545" cy="9651674"/>
          </a:xfrm>
          <a:custGeom>
            <a:avLst/>
            <a:gdLst/>
            <a:ahLst/>
            <a:cxnLst/>
            <a:rect r="r" b="b" t="t" l="l"/>
            <a:pathLst>
              <a:path h="9651674" w="9627545">
                <a:moveTo>
                  <a:pt x="0" y="0"/>
                </a:moveTo>
                <a:lnTo>
                  <a:pt x="9627545" y="0"/>
                </a:lnTo>
                <a:lnTo>
                  <a:pt x="9627545" y="9651674"/>
                </a:lnTo>
                <a:lnTo>
                  <a:pt x="0" y="9651674"/>
                </a:lnTo>
                <a:lnTo>
                  <a:pt x="0" y="0"/>
                </a:lnTo>
                <a:close/>
              </a:path>
            </a:pathLst>
          </a:custGeom>
          <a:blipFill>
            <a:blip r:embed="rId3"/>
            <a:stretch>
              <a:fillRect l="0" t="0" r="0" b="0"/>
            </a:stretch>
          </a:blipFill>
        </p:spPr>
      </p:sp>
      <p:grpSp>
        <p:nvGrpSpPr>
          <p:cNvPr name="Group 4" id="4"/>
          <p:cNvGrpSpPr/>
          <p:nvPr/>
        </p:nvGrpSpPr>
        <p:grpSpPr>
          <a:xfrm rot="0">
            <a:off x="14778711" y="7667323"/>
            <a:ext cx="1578921" cy="1578921"/>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37398" y="3221086"/>
            <a:ext cx="8397219" cy="1246488"/>
          </a:xfrm>
          <a:prstGeom prst="rect">
            <a:avLst/>
          </a:prstGeom>
        </p:spPr>
        <p:txBody>
          <a:bodyPr anchor="t" rtlCol="false" tIns="0" lIns="0" bIns="0" rIns="0">
            <a:spAutoFit/>
          </a:bodyPr>
          <a:lstStyle/>
          <a:p>
            <a:pPr algn="l" marL="0" indent="0" lvl="0">
              <a:lnSpc>
                <a:spcPts val="10276"/>
              </a:lnSpc>
              <a:spcBef>
                <a:spcPct val="0"/>
              </a:spcBef>
            </a:pPr>
            <a:r>
              <a:rPr lang="en-US" sz="7340">
                <a:solidFill>
                  <a:srgbClr val="000000"/>
                </a:solidFill>
                <a:latin typeface="Montserrat Bold"/>
              </a:rPr>
              <a:t>SMEs and Cloud</a:t>
            </a:r>
          </a:p>
        </p:txBody>
      </p:sp>
      <p:sp>
        <p:nvSpPr>
          <p:cNvPr name="TextBox 3" id="3"/>
          <p:cNvSpPr txBox="true"/>
          <p:nvPr/>
        </p:nvSpPr>
        <p:spPr>
          <a:xfrm rot="0">
            <a:off x="1737398" y="4718685"/>
            <a:ext cx="7195263" cy="1456205"/>
          </a:xfrm>
          <a:prstGeom prst="rect">
            <a:avLst/>
          </a:prstGeom>
        </p:spPr>
        <p:txBody>
          <a:bodyPr anchor="t" rtlCol="false" tIns="0" lIns="0" bIns="0" rIns="0">
            <a:spAutoFit/>
          </a:bodyPr>
          <a:lstStyle/>
          <a:p>
            <a:pPr algn="l" marL="0" indent="0" lvl="0">
              <a:lnSpc>
                <a:spcPts val="2930"/>
              </a:lnSpc>
              <a:spcBef>
                <a:spcPct val="0"/>
              </a:spcBef>
            </a:pPr>
            <a:r>
              <a:rPr lang="en-US" sz="2093">
                <a:solidFill>
                  <a:srgbClr val="101010"/>
                </a:solidFill>
                <a:latin typeface="Montserrat"/>
              </a:rPr>
              <a:t>Small and medium enterprises (SMEs) are businesses with a limited number of employees and revenue, typically defined by thresholds that vary by country and industry.</a:t>
            </a:r>
          </a:p>
        </p:txBody>
      </p:sp>
      <p:grpSp>
        <p:nvGrpSpPr>
          <p:cNvPr name="Group 4" id="4"/>
          <p:cNvGrpSpPr/>
          <p:nvPr/>
        </p:nvGrpSpPr>
        <p:grpSpPr>
          <a:xfrm rot="0">
            <a:off x="0" y="0"/>
            <a:ext cx="18288000" cy="1874361"/>
            <a:chOff x="0" y="0"/>
            <a:chExt cx="9414331" cy="964887"/>
          </a:xfrm>
        </p:grpSpPr>
        <p:sp>
          <p:nvSpPr>
            <p:cNvPr name="Freeform 5" id="5"/>
            <p:cNvSpPr/>
            <p:nvPr/>
          </p:nvSpPr>
          <p:spPr>
            <a:xfrm flipH="false" flipV="false" rot="0">
              <a:off x="0" y="0"/>
              <a:ext cx="9414331" cy="964887"/>
            </a:xfrm>
            <a:custGeom>
              <a:avLst/>
              <a:gdLst/>
              <a:ahLst/>
              <a:cxnLst/>
              <a:rect r="r" b="b" t="t" l="l"/>
              <a:pathLst>
                <a:path h="964887" w="9414331">
                  <a:moveTo>
                    <a:pt x="0" y="0"/>
                  </a:moveTo>
                  <a:lnTo>
                    <a:pt x="9414331" y="0"/>
                  </a:lnTo>
                  <a:lnTo>
                    <a:pt x="9414331" y="964887"/>
                  </a:lnTo>
                  <a:lnTo>
                    <a:pt x="0" y="964887"/>
                  </a:ln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TextBox 6" id="6"/>
            <p:cNvSpPr txBox="true"/>
            <p:nvPr/>
          </p:nvSpPr>
          <p:spPr>
            <a:xfrm>
              <a:off x="0" y="-38100"/>
              <a:ext cx="9414331" cy="1002987"/>
            </a:xfrm>
            <a:prstGeom prst="rect">
              <a:avLst/>
            </a:prstGeom>
          </p:spPr>
          <p:txBody>
            <a:bodyPr anchor="ctr" rtlCol="false" tIns="50800" lIns="50800" bIns="50800" rIns="50800"/>
            <a:lstStyle/>
            <a:p>
              <a:pPr algn="ctr">
                <a:lnSpc>
                  <a:spcPts val="2659"/>
                </a:lnSpc>
                <a:spcBef>
                  <a:spcPct val="0"/>
                </a:spcBef>
              </a:pPr>
            </a:p>
          </p:txBody>
        </p:sp>
      </p:grpSp>
      <p:sp>
        <p:nvSpPr>
          <p:cNvPr name="AutoShape 7" id="7"/>
          <p:cNvSpPr/>
          <p:nvPr/>
        </p:nvSpPr>
        <p:spPr>
          <a:xfrm>
            <a:off x="9580335" y="4639024"/>
            <a:ext cx="0" cy="3843312"/>
          </a:xfrm>
          <a:prstGeom prst="line">
            <a:avLst/>
          </a:prstGeom>
          <a:ln cap="flat" w="38100">
            <a:solidFill>
              <a:srgbClr val="000000"/>
            </a:solidFill>
            <a:prstDash val="solid"/>
            <a:headEnd type="none" len="sm" w="sm"/>
            <a:tailEnd type="none" len="sm" w="sm"/>
          </a:ln>
        </p:spPr>
      </p:sp>
      <p:sp>
        <p:nvSpPr>
          <p:cNvPr name="TextBox 8" id="8"/>
          <p:cNvSpPr txBox="true"/>
          <p:nvPr/>
        </p:nvSpPr>
        <p:spPr>
          <a:xfrm rot="0">
            <a:off x="1727873" y="6365391"/>
            <a:ext cx="7195263" cy="1456205"/>
          </a:xfrm>
          <a:prstGeom prst="rect">
            <a:avLst/>
          </a:prstGeom>
        </p:spPr>
        <p:txBody>
          <a:bodyPr anchor="t" rtlCol="false" tIns="0" lIns="0" bIns="0" rIns="0">
            <a:spAutoFit/>
          </a:bodyPr>
          <a:lstStyle/>
          <a:p>
            <a:pPr algn="l" marL="0" indent="0" lvl="0">
              <a:lnSpc>
                <a:spcPts val="2930"/>
              </a:lnSpc>
              <a:spcBef>
                <a:spcPct val="0"/>
              </a:spcBef>
            </a:pPr>
            <a:r>
              <a:rPr lang="en-US" sz="2093">
                <a:solidFill>
                  <a:srgbClr val="101010"/>
                </a:solidFill>
                <a:latin typeface="Montserrat"/>
              </a:rPr>
              <a:t>Cloud computing has revolutionized SME operations by offering efficiency gains, cost reductions, and scalable solutions without the burden of managing infrastructure. </a:t>
            </a:r>
          </a:p>
        </p:txBody>
      </p:sp>
      <p:sp>
        <p:nvSpPr>
          <p:cNvPr name="TextBox 9" id="9"/>
          <p:cNvSpPr txBox="true"/>
          <p:nvPr/>
        </p:nvSpPr>
        <p:spPr>
          <a:xfrm rot="0">
            <a:off x="10134616" y="4718685"/>
            <a:ext cx="7195263" cy="2191844"/>
          </a:xfrm>
          <a:prstGeom prst="rect">
            <a:avLst/>
          </a:prstGeom>
        </p:spPr>
        <p:txBody>
          <a:bodyPr anchor="t" rtlCol="false" tIns="0" lIns="0" bIns="0" rIns="0">
            <a:spAutoFit/>
          </a:bodyPr>
          <a:lstStyle/>
          <a:p>
            <a:pPr algn="l" marL="0" indent="0" lvl="0">
              <a:lnSpc>
                <a:spcPts val="2930"/>
              </a:lnSpc>
              <a:spcBef>
                <a:spcPct val="0"/>
              </a:spcBef>
            </a:pPr>
            <a:r>
              <a:rPr lang="en-US" sz="2093">
                <a:solidFill>
                  <a:srgbClr val="101010"/>
                </a:solidFill>
                <a:latin typeface="Montserrat"/>
              </a:rPr>
              <a:t>Cloud technology enhances competitiveness through data-driven insights, flexibility in scaling operations, and fostering innovation with advanced tools like AI and IoT, while also bolstering collaboration and ensuring robust business continuity and security measures.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1423315"/>
            <a:ext cx="8434945" cy="7361820"/>
          </a:xfrm>
          <a:custGeom>
            <a:avLst/>
            <a:gdLst/>
            <a:ahLst/>
            <a:cxnLst/>
            <a:rect r="r" b="b" t="t" l="l"/>
            <a:pathLst>
              <a:path h="7361820" w="8434945">
                <a:moveTo>
                  <a:pt x="0" y="0"/>
                </a:moveTo>
                <a:lnTo>
                  <a:pt x="8434945" y="0"/>
                </a:lnTo>
                <a:lnTo>
                  <a:pt x="8434945" y="7361820"/>
                </a:lnTo>
                <a:lnTo>
                  <a:pt x="0" y="7361820"/>
                </a:lnTo>
                <a:lnTo>
                  <a:pt x="0" y="0"/>
                </a:lnTo>
                <a:close/>
              </a:path>
            </a:pathLst>
          </a:custGeom>
          <a:blipFill>
            <a:blip r:embed="rId2"/>
            <a:stretch>
              <a:fillRect l="-15499" t="0" r="-15499" b="0"/>
            </a:stretch>
          </a:blipFill>
        </p:spPr>
      </p:sp>
      <p:sp>
        <p:nvSpPr>
          <p:cNvPr name="TextBox 3" id="3"/>
          <p:cNvSpPr txBox="true"/>
          <p:nvPr/>
        </p:nvSpPr>
        <p:spPr>
          <a:xfrm rot="0">
            <a:off x="10380888" y="1839789"/>
            <a:ext cx="5890717" cy="1251828"/>
          </a:xfrm>
          <a:prstGeom prst="rect">
            <a:avLst/>
          </a:prstGeom>
        </p:spPr>
        <p:txBody>
          <a:bodyPr anchor="t" rtlCol="false" tIns="0" lIns="0" bIns="0" rIns="0">
            <a:spAutoFit/>
          </a:bodyPr>
          <a:lstStyle/>
          <a:p>
            <a:pPr algn="r" marL="0" indent="0" lvl="0">
              <a:lnSpc>
                <a:spcPts val="10276"/>
              </a:lnSpc>
              <a:spcBef>
                <a:spcPct val="0"/>
              </a:spcBef>
            </a:pPr>
            <a:r>
              <a:rPr lang="en-US" sz="7340" strike="noStrike" u="none">
                <a:solidFill>
                  <a:srgbClr val="000000"/>
                </a:solidFill>
                <a:latin typeface="Montserrat Bold"/>
              </a:rPr>
              <a:t>About us</a:t>
            </a:r>
          </a:p>
        </p:txBody>
      </p:sp>
      <p:sp>
        <p:nvSpPr>
          <p:cNvPr name="TextBox 4" id="4"/>
          <p:cNvSpPr txBox="true"/>
          <p:nvPr/>
        </p:nvSpPr>
        <p:spPr>
          <a:xfrm rot="0">
            <a:off x="12125184" y="3359300"/>
            <a:ext cx="4061072" cy="409575"/>
          </a:xfrm>
          <a:prstGeom prst="rect">
            <a:avLst/>
          </a:prstGeom>
        </p:spPr>
        <p:txBody>
          <a:bodyPr anchor="t" rtlCol="false" tIns="0" lIns="0" bIns="0" rIns="0">
            <a:spAutoFit/>
          </a:bodyPr>
          <a:lstStyle/>
          <a:p>
            <a:pPr algn="r">
              <a:lnSpc>
                <a:spcPts val="3240"/>
              </a:lnSpc>
              <a:spcBef>
                <a:spcPct val="0"/>
              </a:spcBef>
            </a:pPr>
            <a:r>
              <a:rPr lang="en-US" sz="2700">
                <a:solidFill>
                  <a:srgbClr val="000000"/>
                </a:solidFill>
                <a:latin typeface="Montserrat Bold"/>
              </a:rPr>
              <a:t>Founded in 2020</a:t>
            </a:r>
          </a:p>
        </p:txBody>
      </p:sp>
      <p:sp>
        <p:nvSpPr>
          <p:cNvPr name="TextBox 5" id="5"/>
          <p:cNvSpPr txBox="true"/>
          <p:nvPr/>
        </p:nvSpPr>
        <p:spPr>
          <a:xfrm rot="0">
            <a:off x="11176114" y="3894205"/>
            <a:ext cx="5010141" cy="3373151"/>
          </a:xfrm>
          <a:prstGeom prst="rect">
            <a:avLst/>
          </a:prstGeom>
        </p:spPr>
        <p:txBody>
          <a:bodyPr anchor="t" rtlCol="false" tIns="0" lIns="0" bIns="0" rIns="0">
            <a:spAutoFit/>
          </a:bodyPr>
          <a:lstStyle/>
          <a:p>
            <a:pPr algn="r" marL="0" indent="0" lvl="0">
              <a:lnSpc>
                <a:spcPts val="2669"/>
              </a:lnSpc>
              <a:spcBef>
                <a:spcPct val="0"/>
              </a:spcBef>
            </a:pPr>
            <a:r>
              <a:rPr lang="en-US" sz="1906">
                <a:solidFill>
                  <a:srgbClr val="101010"/>
                </a:solidFill>
                <a:latin typeface="Montserrat"/>
              </a:rPr>
              <a:t>founded by John Wick, Tony Stark, and Natasha Romanoff in 2020 shortly after the pandemic, has quickly garnered 21 small clients across Ireland. The company, led by CEO Tony Stark with John as CFO and Natasha as CMO, has grown from a three-person startup to a prominent SME, employing 16 people and leveraging cloud services to help other SMEs upscale and improve.</a:t>
            </a:r>
          </a:p>
        </p:txBody>
      </p:sp>
      <p:grpSp>
        <p:nvGrpSpPr>
          <p:cNvPr name="Group 6" id="6"/>
          <p:cNvGrpSpPr/>
          <p:nvPr/>
        </p:nvGrpSpPr>
        <p:grpSpPr>
          <a:xfrm rot="0">
            <a:off x="0" y="8993275"/>
            <a:ext cx="8434945" cy="1293725"/>
            <a:chOff x="0" y="0"/>
            <a:chExt cx="2137108" cy="327783"/>
          </a:xfrm>
        </p:grpSpPr>
        <p:sp>
          <p:nvSpPr>
            <p:cNvPr name="Freeform 7" id="7"/>
            <p:cNvSpPr/>
            <p:nvPr/>
          </p:nvSpPr>
          <p:spPr>
            <a:xfrm flipH="false" flipV="false" rot="0">
              <a:off x="0" y="0"/>
              <a:ext cx="2137108" cy="327783"/>
            </a:xfrm>
            <a:custGeom>
              <a:avLst/>
              <a:gdLst/>
              <a:ahLst/>
              <a:cxnLst/>
              <a:rect r="r" b="b" t="t" l="l"/>
              <a:pathLst>
                <a:path h="327783" w="2137108">
                  <a:moveTo>
                    <a:pt x="0" y="0"/>
                  </a:moveTo>
                  <a:lnTo>
                    <a:pt x="2137108" y="0"/>
                  </a:lnTo>
                  <a:lnTo>
                    <a:pt x="2137108" y="327783"/>
                  </a:lnTo>
                  <a:lnTo>
                    <a:pt x="0" y="327783"/>
                  </a:ln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sq">
              <a:noFill/>
              <a:prstDash val="solid"/>
              <a:miter/>
            </a:ln>
          </p:spPr>
        </p:sp>
        <p:sp>
          <p:nvSpPr>
            <p:cNvPr name="TextBox 8" id="8"/>
            <p:cNvSpPr txBox="true"/>
            <p:nvPr/>
          </p:nvSpPr>
          <p:spPr>
            <a:xfrm>
              <a:off x="0" y="-38100"/>
              <a:ext cx="2137108" cy="365883"/>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9" id="9"/>
          <p:cNvGrpSpPr/>
          <p:nvPr/>
        </p:nvGrpSpPr>
        <p:grpSpPr>
          <a:xfrm rot="0">
            <a:off x="9209" y="0"/>
            <a:ext cx="8434945" cy="1293725"/>
            <a:chOff x="0" y="0"/>
            <a:chExt cx="2137108" cy="327783"/>
          </a:xfrm>
        </p:grpSpPr>
        <p:sp>
          <p:nvSpPr>
            <p:cNvPr name="Freeform 10" id="10"/>
            <p:cNvSpPr/>
            <p:nvPr/>
          </p:nvSpPr>
          <p:spPr>
            <a:xfrm flipH="false" flipV="false" rot="0">
              <a:off x="0" y="0"/>
              <a:ext cx="2137108" cy="327783"/>
            </a:xfrm>
            <a:custGeom>
              <a:avLst/>
              <a:gdLst/>
              <a:ahLst/>
              <a:cxnLst/>
              <a:rect r="r" b="b" t="t" l="l"/>
              <a:pathLst>
                <a:path h="327783" w="2137108">
                  <a:moveTo>
                    <a:pt x="0" y="0"/>
                  </a:moveTo>
                  <a:lnTo>
                    <a:pt x="2137108" y="0"/>
                  </a:lnTo>
                  <a:lnTo>
                    <a:pt x="2137108" y="327783"/>
                  </a:lnTo>
                  <a:lnTo>
                    <a:pt x="0" y="327783"/>
                  </a:ln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TextBox 11" id="11"/>
            <p:cNvSpPr txBox="true"/>
            <p:nvPr/>
          </p:nvSpPr>
          <p:spPr>
            <a:xfrm>
              <a:off x="0" y="-38100"/>
              <a:ext cx="2137108" cy="365883"/>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6352154" y="3359300"/>
            <a:ext cx="373881" cy="373881"/>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051465" y="-2544328"/>
            <a:ext cx="9898854" cy="8599630"/>
          </a:xfrm>
          <a:custGeom>
            <a:avLst/>
            <a:gdLst/>
            <a:ahLst/>
            <a:cxnLst/>
            <a:rect r="r" b="b" t="t" l="l"/>
            <a:pathLst>
              <a:path h="8599630" w="9898854">
                <a:moveTo>
                  <a:pt x="0" y="0"/>
                </a:moveTo>
                <a:lnTo>
                  <a:pt x="9898854" y="0"/>
                </a:lnTo>
                <a:lnTo>
                  <a:pt x="9898854" y="8599629"/>
                </a:lnTo>
                <a:lnTo>
                  <a:pt x="0" y="8599629"/>
                </a:lnTo>
                <a:lnTo>
                  <a:pt x="0" y="0"/>
                </a:lnTo>
                <a:close/>
              </a:path>
            </a:pathLst>
          </a:custGeom>
          <a:blipFill>
            <a:blip r:embed="rId2"/>
            <a:stretch>
              <a:fillRect l="0" t="0" r="0" b="0"/>
            </a:stretch>
          </a:blipFill>
        </p:spPr>
      </p:sp>
      <p:sp>
        <p:nvSpPr>
          <p:cNvPr name="TextBox 3" id="3"/>
          <p:cNvSpPr txBox="true"/>
          <p:nvPr/>
        </p:nvSpPr>
        <p:spPr>
          <a:xfrm rot="0">
            <a:off x="1975262" y="2090415"/>
            <a:ext cx="8525731" cy="1114425"/>
          </a:xfrm>
          <a:prstGeom prst="rect">
            <a:avLst/>
          </a:prstGeom>
        </p:spPr>
        <p:txBody>
          <a:bodyPr anchor="t" rtlCol="false" tIns="0" lIns="0" bIns="0" rIns="0">
            <a:spAutoFit/>
          </a:bodyPr>
          <a:lstStyle/>
          <a:p>
            <a:pPr algn="l" marL="0" indent="0" lvl="0">
              <a:lnSpc>
                <a:spcPts val="8841"/>
              </a:lnSpc>
              <a:spcBef>
                <a:spcPct val="0"/>
              </a:spcBef>
            </a:pPr>
            <a:r>
              <a:rPr lang="en-US" sz="7368">
                <a:solidFill>
                  <a:srgbClr val="101010"/>
                </a:solidFill>
                <a:latin typeface="Montserrat Bold"/>
              </a:rPr>
              <a:t>Business</a:t>
            </a:r>
          </a:p>
        </p:txBody>
      </p:sp>
      <p:sp>
        <p:nvSpPr>
          <p:cNvPr name="TextBox 4" id="4"/>
          <p:cNvSpPr txBox="true"/>
          <p:nvPr/>
        </p:nvSpPr>
        <p:spPr>
          <a:xfrm rot="0">
            <a:off x="2005423" y="3475631"/>
            <a:ext cx="8782883" cy="2191844"/>
          </a:xfrm>
          <a:prstGeom prst="rect">
            <a:avLst/>
          </a:prstGeom>
        </p:spPr>
        <p:txBody>
          <a:bodyPr anchor="t" rtlCol="false" tIns="0" lIns="0" bIns="0" rIns="0">
            <a:spAutoFit/>
          </a:bodyPr>
          <a:lstStyle/>
          <a:p>
            <a:pPr algn="l" marL="0" indent="0" lvl="0">
              <a:lnSpc>
                <a:spcPts val="2930"/>
              </a:lnSpc>
              <a:spcBef>
                <a:spcPct val="0"/>
              </a:spcBef>
            </a:pPr>
            <a:r>
              <a:rPr lang="en-US" sz="2093">
                <a:solidFill>
                  <a:srgbClr val="101010"/>
                </a:solidFill>
                <a:latin typeface="Montserrat"/>
              </a:rPr>
              <a:t>A small enterprise that supports emerging companies by catering to their specific needs and requirements. Utilizing their on-premises data centers and servers, they deliver public, private, and hybrid cloud services, focusing on Infrastructure as a Service (IaaS), Platform as a Service (PaaS), and Software as a Service (SaaS).</a:t>
            </a:r>
          </a:p>
        </p:txBody>
      </p:sp>
      <p:grpSp>
        <p:nvGrpSpPr>
          <p:cNvPr name="Group 5" id="5"/>
          <p:cNvGrpSpPr/>
          <p:nvPr/>
        </p:nvGrpSpPr>
        <p:grpSpPr>
          <a:xfrm rot="0">
            <a:off x="9879705" y="6319711"/>
            <a:ext cx="2223664" cy="1327772"/>
            <a:chOff x="0" y="0"/>
            <a:chExt cx="812800" cy="485331"/>
          </a:xfrm>
        </p:grpSpPr>
        <p:sp>
          <p:nvSpPr>
            <p:cNvPr name="Freeform 6" id="6"/>
            <p:cNvSpPr/>
            <p:nvPr/>
          </p:nvSpPr>
          <p:spPr>
            <a:xfrm flipH="false" flipV="false" rot="0">
              <a:off x="0" y="0"/>
              <a:ext cx="812800" cy="485331"/>
            </a:xfrm>
            <a:custGeom>
              <a:avLst/>
              <a:gdLst/>
              <a:ahLst/>
              <a:cxnLst/>
              <a:rect r="r" b="b" t="t" l="l"/>
              <a:pathLst>
                <a:path h="485331" w="812800">
                  <a:moveTo>
                    <a:pt x="160154" y="0"/>
                  </a:moveTo>
                  <a:lnTo>
                    <a:pt x="652646" y="0"/>
                  </a:lnTo>
                  <a:cubicBezTo>
                    <a:pt x="741097" y="0"/>
                    <a:pt x="812800" y="71703"/>
                    <a:pt x="812800" y="160154"/>
                  </a:cubicBezTo>
                  <a:lnTo>
                    <a:pt x="812800" y="325177"/>
                  </a:lnTo>
                  <a:cubicBezTo>
                    <a:pt x="812800" y="413628"/>
                    <a:pt x="741097" y="485331"/>
                    <a:pt x="652646" y="485331"/>
                  </a:cubicBezTo>
                  <a:lnTo>
                    <a:pt x="160154" y="485331"/>
                  </a:lnTo>
                  <a:cubicBezTo>
                    <a:pt x="71703" y="485331"/>
                    <a:pt x="0" y="413628"/>
                    <a:pt x="0" y="325177"/>
                  </a:cubicBezTo>
                  <a:lnTo>
                    <a:pt x="0" y="160154"/>
                  </a:lnTo>
                  <a:cubicBezTo>
                    <a:pt x="0" y="71703"/>
                    <a:pt x="71703" y="0"/>
                    <a:pt x="160154" y="0"/>
                  </a:cubicBezTo>
                  <a:close/>
                </a:path>
              </a:pathLst>
            </a:custGeom>
            <a:solidFill>
              <a:srgbClr val="FFFFFF"/>
            </a:solidFill>
            <a:ln w="85725" cap="rnd">
              <a:solidFill>
                <a:srgbClr val="B100E8"/>
              </a:solidFill>
              <a:prstDash val="solid"/>
              <a:round/>
            </a:ln>
          </p:spPr>
        </p:sp>
        <p:sp>
          <p:nvSpPr>
            <p:cNvPr name="TextBox 7" id="7"/>
            <p:cNvSpPr txBox="true"/>
            <p:nvPr/>
          </p:nvSpPr>
          <p:spPr>
            <a:xfrm>
              <a:off x="0" y="-66675"/>
              <a:ext cx="812800" cy="552006"/>
            </a:xfrm>
            <a:prstGeom prst="rect">
              <a:avLst/>
            </a:prstGeom>
          </p:spPr>
          <p:txBody>
            <a:bodyPr anchor="ctr" rtlCol="false" tIns="0" lIns="0" bIns="0" rIns="0"/>
            <a:lstStyle/>
            <a:p>
              <a:pPr algn="ctr">
                <a:lnSpc>
                  <a:spcPts val="4339"/>
                </a:lnSpc>
              </a:pPr>
              <a:r>
                <a:rPr lang="en-US" sz="3099">
                  <a:solidFill>
                    <a:srgbClr val="000000"/>
                  </a:solidFill>
                  <a:latin typeface="Montserrat Bold"/>
                </a:rPr>
                <a:t>On-Prem Servers</a:t>
              </a:r>
            </a:p>
          </p:txBody>
        </p:sp>
      </p:grpSp>
      <p:grpSp>
        <p:nvGrpSpPr>
          <p:cNvPr name="Group 8" id="8"/>
          <p:cNvGrpSpPr/>
          <p:nvPr/>
        </p:nvGrpSpPr>
        <p:grpSpPr>
          <a:xfrm rot="0">
            <a:off x="1975262" y="6319711"/>
            <a:ext cx="2223664" cy="1327772"/>
            <a:chOff x="0" y="0"/>
            <a:chExt cx="812800" cy="485331"/>
          </a:xfrm>
        </p:grpSpPr>
        <p:sp>
          <p:nvSpPr>
            <p:cNvPr name="Freeform 9" id="9"/>
            <p:cNvSpPr/>
            <p:nvPr/>
          </p:nvSpPr>
          <p:spPr>
            <a:xfrm flipH="false" flipV="false" rot="0">
              <a:off x="0" y="0"/>
              <a:ext cx="812800" cy="485331"/>
            </a:xfrm>
            <a:custGeom>
              <a:avLst/>
              <a:gdLst/>
              <a:ahLst/>
              <a:cxnLst/>
              <a:rect r="r" b="b" t="t" l="l"/>
              <a:pathLst>
                <a:path h="485331" w="812800">
                  <a:moveTo>
                    <a:pt x="160154" y="0"/>
                  </a:moveTo>
                  <a:lnTo>
                    <a:pt x="652646" y="0"/>
                  </a:lnTo>
                  <a:cubicBezTo>
                    <a:pt x="741097" y="0"/>
                    <a:pt x="812800" y="71703"/>
                    <a:pt x="812800" y="160154"/>
                  </a:cubicBezTo>
                  <a:lnTo>
                    <a:pt x="812800" y="325177"/>
                  </a:lnTo>
                  <a:cubicBezTo>
                    <a:pt x="812800" y="413628"/>
                    <a:pt x="741097" y="485331"/>
                    <a:pt x="652646" y="485331"/>
                  </a:cubicBezTo>
                  <a:lnTo>
                    <a:pt x="160154" y="485331"/>
                  </a:lnTo>
                  <a:cubicBezTo>
                    <a:pt x="71703" y="485331"/>
                    <a:pt x="0" y="413628"/>
                    <a:pt x="0" y="325177"/>
                  </a:cubicBezTo>
                  <a:lnTo>
                    <a:pt x="0" y="160154"/>
                  </a:lnTo>
                  <a:cubicBezTo>
                    <a:pt x="0" y="71703"/>
                    <a:pt x="71703" y="0"/>
                    <a:pt x="160154" y="0"/>
                  </a:cubicBezTo>
                  <a:close/>
                </a:path>
              </a:pathLst>
            </a:custGeom>
            <a:solidFill>
              <a:srgbClr val="000000">
                <a:alpha val="0"/>
              </a:srgbClr>
            </a:solidFill>
            <a:ln w="85725" cap="rnd">
              <a:solidFill>
                <a:srgbClr val="B100E8"/>
              </a:solidFill>
              <a:prstDash val="solid"/>
              <a:round/>
            </a:ln>
          </p:spPr>
        </p:sp>
        <p:sp>
          <p:nvSpPr>
            <p:cNvPr name="TextBox 10" id="10"/>
            <p:cNvSpPr txBox="true"/>
            <p:nvPr/>
          </p:nvSpPr>
          <p:spPr>
            <a:xfrm>
              <a:off x="0" y="-66675"/>
              <a:ext cx="812800" cy="552006"/>
            </a:xfrm>
            <a:prstGeom prst="rect">
              <a:avLst/>
            </a:prstGeom>
          </p:spPr>
          <p:txBody>
            <a:bodyPr anchor="ctr" rtlCol="false" tIns="0" lIns="0" bIns="0" rIns="0"/>
            <a:lstStyle/>
            <a:p>
              <a:pPr algn="ctr">
                <a:lnSpc>
                  <a:spcPts val="4339"/>
                </a:lnSpc>
              </a:pPr>
              <a:r>
                <a:rPr lang="en-US" sz="3099">
                  <a:solidFill>
                    <a:srgbClr val="000000"/>
                  </a:solidFill>
                  <a:latin typeface="Montserrat Bold"/>
                </a:rPr>
                <a:t>Hybrid cloud</a:t>
              </a:r>
            </a:p>
          </p:txBody>
        </p:sp>
      </p:grpSp>
      <p:grpSp>
        <p:nvGrpSpPr>
          <p:cNvPr name="Group 11" id="11"/>
          <p:cNvGrpSpPr/>
          <p:nvPr/>
        </p:nvGrpSpPr>
        <p:grpSpPr>
          <a:xfrm rot="0">
            <a:off x="4613227" y="6319711"/>
            <a:ext cx="2223664" cy="1327772"/>
            <a:chOff x="0" y="0"/>
            <a:chExt cx="812800" cy="485331"/>
          </a:xfrm>
        </p:grpSpPr>
        <p:sp>
          <p:nvSpPr>
            <p:cNvPr name="Freeform 12" id="12"/>
            <p:cNvSpPr/>
            <p:nvPr/>
          </p:nvSpPr>
          <p:spPr>
            <a:xfrm flipH="false" flipV="false" rot="0">
              <a:off x="0" y="0"/>
              <a:ext cx="812800" cy="485331"/>
            </a:xfrm>
            <a:custGeom>
              <a:avLst/>
              <a:gdLst/>
              <a:ahLst/>
              <a:cxnLst/>
              <a:rect r="r" b="b" t="t" l="l"/>
              <a:pathLst>
                <a:path h="485331" w="812800">
                  <a:moveTo>
                    <a:pt x="160154" y="0"/>
                  </a:moveTo>
                  <a:lnTo>
                    <a:pt x="652646" y="0"/>
                  </a:lnTo>
                  <a:cubicBezTo>
                    <a:pt x="741097" y="0"/>
                    <a:pt x="812800" y="71703"/>
                    <a:pt x="812800" y="160154"/>
                  </a:cubicBezTo>
                  <a:lnTo>
                    <a:pt x="812800" y="325177"/>
                  </a:lnTo>
                  <a:cubicBezTo>
                    <a:pt x="812800" y="413628"/>
                    <a:pt x="741097" y="485331"/>
                    <a:pt x="652646" y="485331"/>
                  </a:cubicBezTo>
                  <a:lnTo>
                    <a:pt x="160154" y="485331"/>
                  </a:lnTo>
                  <a:cubicBezTo>
                    <a:pt x="71703" y="485331"/>
                    <a:pt x="0" y="413628"/>
                    <a:pt x="0" y="325177"/>
                  </a:cubicBezTo>
                  <a:lnTo>
                    <a:pt x="0" y="160154"/>
                  </a:lnTo>
                  <a:cubicBezTo>
                    <a:pt x="0" y="71703"/>
                    <a:pt x="71703" y="0"/>
                    <a:pt x="160154" y="0"/>
                  </a:cubicBezTo>
                  <a:close/>
                </a:path>
              </a:pathLst>
            </a:custGeom>
            <a:solidFill>
              <a:srgbClr val="FFFFFF"/>
            </a:solidFill>
            <a:ln w="85725" cap="rnd">
              <a:solidFill>
                <a:srgbClr val="B100E8"/>
              </a:solidFill>
              <a:prstDash val="solid"/>
              <a:round/>
            </a:ln>
          </p:spPr>
        </p:sp>
        <p:sp>
          <p:nvSpPr>
            <p:cNvPr name="TextBox 13" id="13"/>
            <p:cNvSpPr txBox="true"/>
            <p:nvPr/>
          </p:nvSpPr>
          <p:spPr>
            <a:xfrm>
              <a:off x="0" y="-66675"/>
              <a:ext cx="812800" cy="552006"/>
            </a:xfrm>
            <a:prstGeom prst="rect">
              <a:avLst/>
            </a:prstGeom>
          </p:spPr>
          <p:txBody>
            <a:bodyPr anchor="ctr" rtlCol="false" tIns="0" lIns="0" bIns="0" rIns="0"/>
            <a:lstStyle/>
            <a:p>
              <a:pPr algn="ctr">
                <a:lnSpc>
                  <a:spcPts val="4339"/>
                </a:lnSpc>
              </a:pPr>
              <a:r>
                <a:rPr lang="en-US" sz="3099">
                  <a:solidFill>
                    <a:srgbClr val="000000"/>
                  </a:solidFill>
                  <a:latin typeface="Montserrat Bold"/>
                </a:rPr>
                <a:t>Managed Hosting</a:t>
              </a:r>
            </a:p>
          </p:txBody>
        </p:sp>
      </p:grpSp>
      <p:grpSp>
        <p:nvGrpSpPr>
          <p:cNvPr name="Group 14" id="14"/>
          <p:cNvGrpSpPr/>
          <p:nvPr/>
        </p:nvGrpSpPr>
        <p:grpSpPr>
          <a:xfrm rot="0">
            <a:off x="7246466" y="6325536"/>
            <a:ext cx="2223664" cy="1327772"/>
            <a:chOff x="0" y="0"/>
            <a:chExt cx="812800" cy="485331"/>
          </a:xfrm>
        </p:grpSpPr>
        <p:sp>
          <p:nvSpPr>
            <p:cNvPr name="Freeform 15" id="15"/>
            <p:cNvSpPr/>
            <p:nvPr/>
          </p:nvSpPr>
          <p:spPr>
            <a:xfrm flipH="false" flipV="false" rot="0">
              <a:off x="0" y="0"/>
              <a:ext cx="812800" cy="485331"/>
            </a:xfrm>
            <a:custGeom>
              <a:avLst/>
              <a:gdLst/>
              <a:ahLst/>
              <a:cxnLst/>
              <a:rect r="r" b="b" t="t" l="l"/>
              <a:pathLst>
                <a:path h="485331" w="812800">
                  <a:moveTo>
                    <a:pt x="160154" y="0"/>
                  </a:moveTo>
                  <a:lnTo>
                    <a:pt x="652646" y="0"/>
                  </a:lnTo>
                  <a:cubicBezTo>
                    <a:pt x="741097" y="0"/>
                    <a:pt x="812800" y="71703"/>
                    <a:pt x="812800" y="160154"/>
                  </a:cubicBezTo>
                  <a:lnTo>
                    <a:pt x="812800" y="325177"/>
                  </a:lnTo>
                  <a:cubicBezTo>
                    <a:pt x="812800" y="413628"/>
                    <a:pt x="741097" y="485331"/>
                    <a:pt x="652646" y="485331"/>
                  </a:cubicBezTo>
                  <a:lnTo>
                    <a:pt x="160154" y="485331"/>
                  </a:lnTo>
                  <a:cubicBezTo>
                    <a:pt x="71703" y="485331"/>
                    <a:pt x="0" y="413628"/>
                    <a:pt x="0" y="325177"/>
                  </a:cubicBezTo>
                  <a:lnTo>
                    <a:pt x="0" y="160154"/>
                  </a:lnTo>
                  <a:cubicBezTo>
                    <a:pt x="0" y="71703"/>
                    <a:pt x="71703" y="0"/>
                    <a:pt x="160154" y="0"/>
                  </a:cubicBezTo>
                  <a:close/>
                </a:path>
              </a:pathLst>
            </a:custGeom>
            <a:solidFill>
              <a:srgbClr val="FFFFFF"/>
            </a:solidFill>
            <a:ln w="85725" cap="rnd">
              <a:solidFill>
                <a:srgbClr val="B100E8"/>
              </a:solidFill>
              <a:prstDash val="solid"/>
              <a:round/>
            </a:ln>
          </p:spPr>
        </p:sp>
        <p:sp>
          <p:nvSpPr>
            <p:cNvPr name="TextBox 16" id="16"/>
            <p:cNvSpPr txBox="true"/>
            <p:nvPr/>
          </p:nvSpPr>
          <p:spPr>
            <a:xfrm>
              <a:off x="0" y="-66675"/>
              <a:ext cx="812800" cy="552006"/>
            </a:xfrm>
            <a:prstGeom prst="rect">
              <a:avLst/>
            </a:prstGeom>
          </p:spPr>
          <p:txBody>
            <a:bodyPr anchor="ctr" rtlCol="false" tIns="0" lIns="0" bIns="0" rIns="0"/>
            <a:lstStyle/>
            <a:p>
              <a:pPr algn="ctr">
                <a:lnSpc>
                  <a:spcPts val="4339"/>
                </a:lnSpc>
              </a:pPr>
              <a:r>
                <a:rPr lang="en-US" sz="3099">
                  <a:solidFill>
                    <a:srgbClr val="000000"/>
                  </a:solidFill>
                  <a:latin typeface="Montserrat Bold"/>
                </a:rPr>
                <a:t>Custom IT Infra</a:t>
              </a:r>
            </a:p>
          </p:txBody>
        </p:sp>
      </p:grpSp>
      <p:grpSp>
        <p:nvGrpSpPr>
          <p:cNvPr name="Group 17" id="17"/>
          <p:cNvGrpSpPr/>
          <p:nvPr/>
        </p:nvGrpSpPr>
        <p:grpSpPr>
          <a:xfrm rot="0">
            <a:off x="12512944" y="6319711"/>
            <a:ext cx="2578564" cy="1327772"/>
            <a:chOff x="0" y="0"/>
            <a:chExt cx="942524" cy="485331"/>
          </a:xfrm>
        </p:grpSpPr>
        <p:sp>
          <p:nvSpPr>
            <p:cNvPr name="Freeform 18" id="18"/>
            <p:cNvSpPr/>
            <p:nvPr/>
          </p:nvSpPr>
          <p:spPr>
            <a:xfrm flipH="false" flipV="false" rot="0">
              <a:off x="0" y="0"/>
              <a:ext cx="942524" cy="485331"/>
            </a:xfrm>
            <a:custGeom>
              <a:avLst/>
              <a:gdLst/>
              <a:ahLst/>
              <a:cxnLst/>
              <a:rect r="r" b="b" t="t" l="l"/>
              <a:pathLst>
                <a:path h="485331" w="942524">
                  <a:moveTo>
                    <a:pt x="138111" y="0"/>
                  </a:moveTo>
                  <a:lnTo>
                    <a:pt x="804413" y="0"/>
                  </a:lnTo>
                  <a:cubicBezTo>
                    <a:pt x="880690" y="0"/>
                    <a:pt x="942524" y="61834"/>
                    <a:pt x="942524" y="138111"/>
                  </a:cubicBezTo>
                  <a:lnTo>
                    <a:pt x="942524" y="347220"/>
                  </a:lnTo>
                  <a:cubicBezTo>
                    <a:pt x="942524" y="423497"/>
                    <a:pt x="880690" y="485331"/>
                    <a:pt x="804413" y="485331"/>
                  </a:cubicBezTo>
                  <a:lnTo>
                    <a:pt x="138111" y="485331"/>
                  </a:lnTo>
                  <a:cubicBezTo>
                    <a:pt x="61834" y="485331"/>
                    <a:pt x="0" y="423497"/>
                    <a:pt x="0" y="347220"/>
                  </a:cubicBezTo>
                  <a:lnTo>
                    <a:pt x="0" y="138111"/>
                  </a:lnTo>
                  <a:cubicBezTo>
                    <a:pt x="0" y="61834"/>
                    <a:pt x="61834" y="0"/>
                    <a:pt x="138111" y="0"/>
                  </a:cubicBezTo>
                  <a:close/>
                </a:path>
              </a:pathLst>
            </a:custGeom>
            <a:solidFill>
              <a:srgbClr val="FFFFFF"/>
            </a:solidFill>
            <a:ln w="85725" cap="rnd">
              <a:solidFill>
                <a:srgbClr val="B100E8"/>
              </a:solidFill>
              <a:prstDash val="solid"/>
              <a:round/>
            </a:ln>
          </p:spPr>
        </p:sp>
        <p:sp>
          <p:nvSpPr>
            <p:cNvPr name="TextBox 19" id="19"/>
            <p:cNvSpPr txBox="true"/>
            <p:nvPr/>
          </p:nvSpPr>
          <p:spPr>
            <a:xfrm>
              <a:off x="0" y="-66675"/>
              <a:ext cx="942524" cy="552006"/>
            </a:xfrm>
            <a:prstGeom prst="rect">
              <a:avLst/>
            </a:prstGeom>
          </p:spPr>
          <p:txBody>
            <a:bodyPr anchor="ctr" rtlCol="false" tIns="0" lIns="0" bIns="0" rIns="0"/>
            <a:lstStyle/>
            <a:p>
              <a:pPr algn="ctr">
                <a:lnSpc>
                  <a:spcPts val="4339"/>
                </a:lnSpc>
              </a:pPr>
              <a:r>
                <a:rPr lang="en-US" sz="3099">
                  <a:solidFill>
                    <a:srgbClr val="000000"/>
                  </a:solidFill>
                  <a:latin typeface="Montserrat Bold"/>
                </a:rPr>
                <a:t>Tech</a:t>
              </a:r>
            </a:p>
            <a:p>
              <a:pPr algn="ctr">
                <a:lnSpc>
                  <a:spcPts val="4339"/>
                </a:lnSpc>
              </a:pPr>
              <a:r>
                <a:rPr lang="en-US" sz="3099">
                  <a:solidFill>
                    <a:srgbClr val="000000"/>
                  </a:solidFill>
                  <a:latin typeface="Montserrat Bold"/>
                </a:rPr>
                <a:t>Consulting</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7536833">
            <a:off x="-4428213" y="-2916505"/>
            <a:ext cx="9627545" cy="9651674"/>
          </a:xfrm>
          <a:custGeom>
            <a:avLst/>
            <a:gdLst/>
            <a:ahLst/>
            <a:cxnLst/>
            <a:rect r="r" b="b" t="t" l="l"/>
            <a:pathLst>
              <a:path h="9651674" w="9627545">
                <a:moveTo>
                  <a:pt x="0" y="0"/>
                </a:moveTo>
                <a:lnTo>
                  <a:pt x="9627545" y="0"/>
                </a:lnTo>
                <a:lnTo>
                  <a:pt x="9627545" y="9651674"/>
                </a:lnTo>
                <a:lnTo>
                  <a:pt x="0" y="9651674"/>
                </a:lnTo>
                <a:lnTo>
                  <a:pt x="0" y="0"/>
                </a:lnTo>
                <a:close/>
              </a:path>
            </a:pathLst>
          </a:custGeom>
          <a:blipFill>
            <a:blip r:embed="rId2"/>
            <a:stretch>
              <a:fillRect l="0" t="0" r="0" b="0"/>
            </a:stretch>
          </a:blipFill>
        </p:spPr>
      </p:sp>
      <p:grpSp>
        <p:nvGrpSpPr>
          <p:cNvPr name="Group 3" id="3"/>
          <p:cNvGrpSpPr/>
          <p:nvPr/>
        </p:nvGrpSpPr>
        <p:grpSpPr>
          <a:xfrm rot="0">
            <a:off x="6311827" y="2984653"/>
            <a:ext cx="4487132" cy="529127"/>
            <a:chOff x="0" y="0"/>
            <a:chExt cx="1901363" cy="224211"/>
          </a:xfrm>
        </p:grpSpPr>
        <p:sp>
          <p:nvSpPr>
            <p:cNvPr name="Freeform 4" id="4"/>
            <p:cNvSpPr/>
            <p:nvPr/>
          </p:nvSpPr>
          <p:spPr>
            <a:xfrm flipH="false" flipV="false" rot="0">
              <a:off x="0" y="0"/>
              <a:ext cx="1901363" cy="224211"/>
            </a:xfrm>
            <a:custGeom>
              <a:avLst/>
              <a:gdLst/>
              <a:ahLst/>
              <a:cxnLst/>
              <a:rect r="r" b="b" t="t" l="l"/>
              <a:pathLst>
                <a:path h="224211" w="1901363">
                  <a:moveTo>
                    <a:pt x="39683" y="0"/>
                  </a:moveTo>
                  <a:lnTo>
                    <a:pt x="1861680" y="0"/>
                  </a:lnTo>
                  <a:cubicBezTo>
                    <a:pt x="1883596" y="0"/>
                    <a:pt x="1901363" y="17767"/>
                    <a:pt x="1901363" y="39683"/>
                  </a:cubicBezTo>
                  <a:lnTo>
                    <a:pt x="1901363" y="184527"/>
                  </a:lnTo>
                  <a:cubicBezTo>
                    <a:pt x="1901363" y="206444"/>
                    <a:pt x="1883596" y="224211"/>
                    <a:pt x="1861680" y="224211"/>
                  </a:cubicBezTo>
                  <a:lnTo>
                    <a:pt x="39683" y="224211"/>
                  </a:lnTo>
                  <a:cubicBezTo>
                    <a:pt x="17767" y="224211"/>
                    <a:pt x="0" y="206444"/>
                    <a:pt x="0" y="184527"/>
                  </a:cubicBezTo>
                  <a:lnTo>
                    <a:pt x="0" y="39683"/>
                  </a:lnTo>
                  <a:cubicBezTo>
                    <a:pt x="0" y="17767"/>
                    <a:pt x="17767" y="0"/>
                    <a:pt x="39683"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rnd">
              <a:noFill/>
              <a:prstDash val="solid"/>
              <a:round/>
            </a:ln>
          </p:spPr>
        </p:sp>
        <p:sp>
          <p:nvSpPr>
            <p:cNvPr name="TextBox 5" id="5"/>
            <p:cNvSpPr txBox="true"/>
            <p:nvPr/>
          </p:nvSpPr>
          <p:spPr>
            <a:xfrm>
              <a:off x="0" y="-47625"/>
              <a:ext cx="1901363" cy="271836"/>
            </a:xfrm>
            <a:prstGeom prst="rect">
              <a:avLst/>
            </a:prstGeom>
          </p:spPr>
          <p:txBody>
            <a:bodyPr anchor="ctr" rtlCol="false" tIns="0" lIns="0" bIns="0" rIns="0"/>
            <a:lstStyle/>
            <a:p>
              <a:pPr algn="ctr">
                <a:lnSpc>
                  <a:spcPts val="3640"/>
                </a:lnSpc>
              </a:pPr>
              <a:r>
                <a:rPr lang="en-US" sz="2600">
                  <a:solidFill>
                    <a:srgbClr val="FFFFFF"/>
                  </a:solidFill>
                  <a:latin typeface="Montserrat"/>
                </a:rPr>
                <a:t>Manufacturing compaies</a:t>
              </a:r>
            </a:p>
          </p:txBody>
        </p:sp>
      </p:grpSp>
      <p:grpSp>
        <p:nvGrpSpPr>
          <p:cNvPr name="Group 6" id="6"/>
          <p:cNvGrpSpPr/>
          <p:nvPr/>
        </p:nvGrpSpPr>
        <p:grpSpPr>
          <a:xfrm rot="0">
            <a:off x="6311827" y="4422551"/>
            <a:ext cx="3024888" cy="529127"/>
            <a:chOff x="0" y="0"/>
            <a:chExt cx="1281756" cy="224211"/>
          </a:xfrm>
        </p:grpSpPr>
        <p:sp>
          <p:nvSpPr>
            <p:cNvPr name="Freeform 7" id="7"/>
            <p:cNvSpPr/>
            <p:nvPr/>
          </p:nvSpPr>
          <p:spPr>
            <a:xfrm flipH="false" flipV="false" rot="0">
              <a:off x="0" y="0"/>
              <a:ext cx="1281756" cy="224211"/>
            </a:xfrm>
            <a:custGeom>
              <a:avLst/>
              <a:gdLst/>
              <a:ahLst/>
              <a:cxnLst/>
              <a:rect r="r" b="b" t="t" l="l"/>
              <a:pathLst>
                <a:path h="224211" w="1281756">
                  <a:moveTo>
                    <a:pt x="58866" y="0"/>
                  </a:moveTo>
                  <a:lnTo>
                    <a:pt x="1222890" y="0"/>
                  </a:lnTo>
                  <a:cubicBezTo>
                    <a:pt x="1255401" y="0"/>
                    <a:pt x="1281756" y="26355"/>
                    <a:pt x="1281756" y="58866"/>
                  </a:cubicBezTo>
                  <a:lnTo>
                    <a:pt x="1281756" y="165344"/>
                  </a:lnTo>
                  <a:cubicBezTo>
                    <a:pt x="1281756" y="197855"/>
                    <a:pt x="1255401" y="224211"/>
                    <a:pt x="1222890" y="224211"/>
                  </a:cubicBezTo>
                  <a:lnTo>
                    <a:pt x="58866" y="224211"/>
                  </a:lnTo>
                  <a:cubicBezTo>
                    <a:pt x="26355" y="224211"/>
                    <a:pt x="0" y="197855"/>
                    <a:pt x="0" y="165344"/>
                  </a:cubicBezTo>
                  <a:lnTo>
                    <a:pt x="0" y="58866"/>
                  </a:lnTo>
                  <a:cubicBezTo>
                    <a:pt x="0" y="26355"/>
                    <a:pt x="26355" y="0"/>
                    <a:pt x="58866"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rnd">
              <a:noFill/>
              <a:prstDash val="solid"/>
              <a:round/>
            </a:ln>
          </p:spPr>
        </p:sp>
        <p:sp>
          <p:nvSpPr>
            <p:cNvPr name="TextBox 8" id="8"/>
            <p:cNvSpPr txBox="true"/>
            <p:nvPr/>
          </p:nvSpPr>
          <p:spPr>
            <a:xfrm>
              <a:off x="0" y="-47625"/>
              <a:ext cx="1281756" cy="271836"/>
            </a:xfrm>
            <a:prstGeom prst="rect">
              <a:avLst/>
            </a:prstGeom>
          </p:spPr>
          <p:txBody>
            <a:bodyPr anchor="ctr" rtlCol="false" tIns="0" lIns="0" bIns="0" rIns="0"/>
            <a:lstStyle/>
            <a:p>
              <a:pPr algn="ctr">
                <a:lnSpc>
                  <a:spcPts val="3640"/>
                </a:lnSpc>
              </a:pPr>
              <a:r>
                <a:rPr lang="en-US" sz="2600">
                  <a:solidFill>
                    <a:srgbClr val="FFFFFF"/>
                  </a:solidFill>
                  <a:latin typeface="Montserrat"/>
                </a:rPr>
                <a:t>School</a:t>
              </a:r>
            </a:p>
          </p:txBody>
        </p:sp>
      </p:grpSp>
      <p:grpSp>
        <p:nvGrpSpPr>
          <p:cNvPr name="Group 9" id="9"/>
          <p:cNvGrpSpPr/>
          <p:nvPr/>
        </p:nvGrpSpPr>
        <p:grpSpPr>
          <a:xfrm rot="0">
            <a:off x="6302302" y="5899668"/>
            <a:ext cx="3409689" cy="529127"/>
            <a:chOff x="0" y="0"/>
            <a:chExt cx="1444810" cy="224211"/>
          </a:xfrm>
        </p:grpSpPr>
        <p:sp>
          <p:nvSpPr>
            <p:cNvPr name="Freeform 10" id="10"/>
            <p:cNvSpPr/>
            <p:nvPr/>
          </p:nvSpPr>
          <p:spPr>
            <a:xfrm flipH="false" flipV="false" rot="0">
              <a:off x="0" y="0"/>
              <a:ext cx="1444810" cy="224211"/>
            </a:xfrm>
            <a:custGeom>
              <a:avLst/>
              <a:gdLst/>
              <a:ahLst/>
              <a:cxnLst/>
              <a:rect r="r" b="b" t="t" l="l"/>
              <a:pathLst>
                <a:path h="224211" w="1444810">
                  <a:moveTo>
                    <a:pt x="52223" y="0"/>
                  </a:moveTo>
                  <a:lnTo>
                    <a:pt x="1392587" y="0"/>
                  </a:lnTo>
                  <a:cubicBezTo>
                    <a:pt x="1406438" y="0"/>
                    <a:pt x="1419721" y="5502"/>
                    <a:pt x="1429515" y="15296"/>
                  </a:cubicBezTo>
                  <a:cubicBezTo>
                    <a:pt x="1439308" y="25089"/>
                    <a:pt x="1444810" y="38373"/>
                    <a:pt x="1444810" y="52223"/>
                  </a:cubicBezTo>
                  <a:lnTo>
                    <a:pt x="1444810" y="171988"/>
                  </a:lnTo>
                  <a:cubicBezTo>
                    <a:pt x="1444810" y="185838"/>
                    <a:pt x="1439308" y="199121"/>
                    <a:pt x="1429515" y="208915"/>
                  </a:cubicBezTo>
                  <a:cubicBezTo>
                    <a:pt x="1419721" y="218709"/>
                    <a:pt x="1406438" y="224211"/>
                    <a:pt x="1392587" y="224211"/>
                  </a:cubicBezTo>
                  <a:lnTo>
                    <a:pt x="52223" y="224211"/>
                  </a:lnTo>
                  <a:cubicBezTo>
                    <a:pt x="38373" y="224211"/>
                    <a:pt x="25089" y="218709"/>
                    <a:pt x="15296" y="208915"/>
                  </a:cubicBezTo>
                  <a:cubicBezTo>
                    <a:pt x="5502" y="199121"/>
                    <a:pt x="0" y="185838"/>
                    <a:pt x="0" y="171988"/>
                  </a:cubicBezTo>
                  <a:lnTo>
                    <a:pt x="0" y="52223"/>
                  </a:lnTo>
                  <a:cubicBezTo>
                    <a:pt x="0" y="38373"/>
                    <a:pt x="5502" y="25089"/>
                    <a:pt x="15296" y="15296"/>
                  </a:cubicBezTo>
                  <a:cubicBezTo>
                    <a:pt x="25089" y="5502"/>
                    <a:pt x="38373" y="0"/>
                    <a:pt x="52223"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rnd">
              <a:noFill/>
              <a:prstDash val="solid"/>
              <a:round/>
            </a:ln>
          </p:spPr>
        </p:sp>
        <p:sp>
          <p:nvSpPr>
            <p:cNvPr name="TextBox 11" id="11"/>
            <p:cNvSpPr txBox="true"/>
            <p:nvPr/>
          </p:nvSpPr>
          <p:spPr>
            <a:xfrm>
              <a:off x="0" y="-47625"/>
              <a:ext cx="1444810" cy="271836"/>
            </a:xfrm>
            <a:prstGeom prst="rect">
              <a:avLst/>
            </a:prstGeom>
          </p:spPr>
          <p:txBody>
            <a:bodyPr anchor="ctr" rtlCol="false" tIns="0" lIns="0" bIns="0" rIns="0"/>
            <a:lstStyle/>
            <a:p>
              <a:pPr algn="ctr">
                <a:lnSpc>
                  <a:spcPts val="3640"/>
                </a:lnSpc>
              </a:pPr>
              <a:r>
                <a:rPr lang="en-US" sz="2600">
                  <a:solidFill>
                    <a:srgbClr val="FFFFFF"/>
                  </a:solidFill>
                  <a:latin typeface="Montserrat"/>
                </a:rPr>
                <a:t>Healthcare Clinics</a:t>
              </a:r>
            </a:p>
          </p:txBody>
        </p:sp>
      </p:grpSp>
      <p:sp>
        <p:nvSpPr>
          <p:cNvPr name="TextBox 12" id="12"/>
          <p:cNvSpPr txBox="true"/>
          <p:nvPr/>
        </p:nvSpPr>
        <p:spPr>
          <a:xfrm rot="0">
            <a:off x="6292777" y="1311725"/>
            <a:ext cx="8194363" cy="1113616"/>
          </a:xfrm>
          <a:prstGeom prst="rect">
            <a:avLst/>
          </a:prstGeom>
        </p:spPr>
        <p:txBody>
          <a:bodyPr anchor="t" rtlCol="false" tIns="0" lIns="0" bIns="0" rIns="0">
            <a:spAutoFit/>
          </a:bodyPr>
          <a:lstStyle/>
          <a:p>
            <a:pPr algn="l">
              <a:lnSpc>
                <a:spcPts val="8841"/>
              </a:lnSpc>
            </a:pPr>
            <a:r>
              <a:rPr lang="en-US" sz="7368">
                <a:solidFill>
                  <a:srgbClr val="101010"/>
                </a:solidFill>
                <a:latin typeface="Montserrat Bold"/>
              </a:rPr>
              <a:t>Target Market</a:t>
            </a:r>
          </a:p>
        </p:txBody>
      </p:sp>
      <p:sp>
        <p:nvSpPr>
          <p:cNvPr name="TextBox 13" id="13"/>
          <p:cNvSpPr txBox="true"/>
          <p:nvPr/>
        </p:nvSpPr>
        <p:spPr>
          <a:xfrm rot="0">
            <a:off x="6582487" y="3542356"/>
            <a:ext cx="7585377" cy="621198"/>
          </a:xfrm>
          <a:prstGeom prst="rect">
            <a:avLst/>
          </a:prstGeom>
        </p:spPr>
        <p:txBody>
          <a:bodyPr anchor="t" rtlCol="false" tIns="0" lIns="0" bIns="0" rIns="0">
            <a:spAutoFit/>
          </a:bodyPr>
          <a:lstStyle/>
          <a:p>
            <a:pPr algn="l" marL="0" indent="0" lvl="0">
              <a:lnSpc>
                <a:spcPts val="2510"/>
              </a:lnSpc>
              <a:spcBef>
                <a:spcPct val="0"/>
              </a:spcBef>
            </a:pPr>
            <a:r>
              <a:rPr lang="en-US" sz="1793">
                <a:solidFill>
                  <a:srgbClr val="101010"/>
                </a:solidFill>
                <a:latin typeface="Montserrat"/>
              </a:rPr>
              <a:t>Companies that require help in managing and storing inventory, bookkeeping, and other critical operations.</a:t>
            </a:r>
          </a:p>
        </p:txBody>
      </p:sp>
      <p:sp>
        <p:nvSpPr>
          <p:cNvPr name="TextBox 14" id="14"/>
          <p:cNvSpPr txBox="true"/>
          <p:nvPr/>
        </p:nvSpPr>
        <p:spPr>
          <a:xfrm rot="0">
            <a:off x="6582487" y="5011770"/>
            <a:ext cx="7585377" cy="621198"/>
          </a:xfrm>
          <a:prstGeom prst="rect">
            <a:avLst/>
          </a:prstGeom>
        </p:spPr>
        <p:txBody>
          <a:bodyPr anchor="t" rtlCol="false" tIns="0" lIns="0" bIns="0" rIns="0">
            <a:spAutoFit/>
          </a:bodyPr>
          <a:lstStyle/>
          <a:p>
            <a:pPr algn="l" marL="0" indent="0" lvl="0">
              <a:lnSpc>
                <a:spcPts val="2510"/>
              </a:lnSpc>
              <a:spcBef>
                <a:spcPct val="0"/>
              </a:spcBef>
            </a:pPr>
            <a:r>
              <a:rPr lang="en-US" sz="1793">
                <a:solidFill>
                  <a:srgbClr val="101010"/>
                </a:solidFill>
                <a:latin typeface="Montserrat"/>
              </a:rPr>
              <a:t>Schools and universities which required to store students' information and manage digital classes and resources post covid. </a:t>
            </a:r>
          </a:p>
        </p:txBody>
      </p:sp>
      <p:sp>
        <p:nvSpPr>
          <p:cNvPr name="TextBox 15" id="15"/>
          <p:cNvSpPr txBox="true"/>
          <p:nvPr/>
        </p:nvSpPr>
        <p:spPr>
          <a:xfrm rot="0">
            <a:off x="6572962" y="6488886"/>
            <a:ext cx="7585377" cy="621198"/>
          </a:xfrm>
          <a:prstGeom prst="rect">
            <a:avLst/>
          </a:prstGeom>
        </p:spPr>
        <p:txBody>
          <a:bodyPr anchor="t" rtlCol="false" tIns="0" lIns="0" bIns="0" rIns="0">
            <a:spAutoFit/>
          </a:bodyPr>
          <a:lstStyle/>
          <a:p>
            <a:pPr algn="l" marL="0" indent="0" lvl="0">
              <a:lnSpc>
                <a:spcPts val="2510"/>
              </a:lnSpc>
              <a:spcBef>
                <a:spcPct val="0"/>
              </a:spcBef>
            </a:pPr>
            <a:r>
              <a:rPr lang="en-US" sz="1793">
                <a:solidFill>
                  <a:srgbClr val="101010"/>
                </a:solidFill>
                <a:latin typeface="Montserrat"/>
              </a:rPr>
              <a:t>Small and medium healthcare clinics store patients’ sensitive data and healthcare compliance codes.</a:t>
            </a:r>
          </a:p>
        </p:txBody>
      </p:sp>
      <p:grpSp>
        <p:nvGrpSpPr>
          <p:cNvPr name="Group 16" id="16"/>
          <p:cNvGrpSpPr/>
          <p:nvPr/>
        </p:nvGrpSpPr>
        <p:grpSpPr>
          <a:xfrm rot="7573183">
            <a:off x="1230111" y="7154961"/>
            <a:ext cx="1013029" cy="1013029"/>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9" id="19"/>
          <p:cNvGrpSpPr/>
          <p:nvPr/>
        </p:nvGrpSpPr>
        <p:grpSpPr>
          <a:xfrm rot="0">
            <a:off x="6390007" y="7348209"/>
            <a:ext cx="3409689" cy="529127"/>
            <a:chOff x="0" y="0"/>
            <a:chExt cx="1444810" cy="224211"/>
          </a:xfrm>
        </p:grpSpPr>
        <p:sp>
          <p:nvSpPr>
            <p:cNvPr name="Freeform 20" id="20"/>
            <p:cNvSpPr/>
            <p:nvPr/>
          </p:nvSpPr>
          <p:spPr>
            <a:xfrm flipH="false" flipV="false" rot="0">
              <a:off x="0" y="0"/>
              <a:ext cx="1444810" cy="224211"/>
            </a:xfrm>
            <a:custGeom>
              <a:avLst/>
              <a:gdLst/>
              <a:ahLst/>
              <a:cxnLst/>
              <a:rect r="r" b="b" t="t" l="l"/>
              <a:pathLst>
                <a:path h="224211" w="1444810">
                  <a:moveTo>
                    <a:pt x="52223" y="0"/>
                  </a:moveTo>
                  <a:lnTo>
                    <a:pt x="1392587" y="0"/>
                  </a:lnTo>
                  <a:cubicBezTo>
                    <a:pt x="1406438" y="0"/>
                    <a:pt x="1419721" y="5502"/>
                    <a:pt x="1429515" y="15296"/>
                  </a:cubicBezTo>
                  <a:cubicBezTo>
                    <a:pt x="1439308" y="25089"/>
                    <a:pt x="1444810" y="38373"/>
                    <a:pt x="1444810" y="52223"/>
                  </a:cubicBezTo>
                  <a:lnTo>
                    <a:pt x="1444810" y="171988"/>
                  </a:lnTo>
                  <a:cubicBezTo>
                    <a:pt x="1444810" y="185838"/>
                    <a:pt x="1439308" y="199121"/>
                    <a:pt x="1429515" y="208915"/>
                  </a:cubicBezTo>
                  <a:cubicBezTo>
                    <a:pt x="1419721" y="218709"/>
                    <a:pt x="1406438" y="224211"/>
                    <a:pt x="1392587" y="224211"/>
                  </a:cubicBezTo>
                  <a:lnTo>
                    <a:pt x="52223" y="224211"/>
                  </a:lnTo>
                  <a:cubicBezTo>
                    <a:pt x="38373" y="224211"/>
                    <a:pt x="25089" y="218709"/>
                    <a:pt x="15296" y="208915"/>
                  </a:cubicBezTo>
                  <a:cubicBezTo>
                    <a:pt x="5502" y="199121"/>
                    <a:pt x="0" y="185838"/>
                    <a:pt x="0" y="171988"/>
                  </a:cubicBezTo>
                  <a:lnTo>
                    <a:pt x="0" y="52223"/>
                  </a:lnTo>
                  <a:cubicBezTo>
                    <a:pt x="0" y="38373"/>
                    <a:pt x="5502" y="25089"/>
                    <a:pt x="15296" y="15296"/>
                  </a:cubicBezTo>
                  <a:cubicBezTo>
                    <a:pt x="25089" y="5502"/>
                    <a:pt x="38373" y="0"/>
                    <a:pt x="52223"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rnd">
              <a:noFill/>
              <a:prstDash val="solid"/>
              <a:round/>
            </a:ln>
          </p:spPr>
        </p:sp>
        <p:sp>
          <p:nvSpPr>
            <p:cNvPr name="TextBox 21" id="21"/>
            <p:cNvSpPr txBox="true"/>
            <p:nvPr/>
          </p:nvSpPr>
          <p:spPr>
            <a:xfrm>
              <a:off x="0" y="-47625"/>
              <a:ext cx="1444810" cy="271836"/>
            </a:xfrm>
            <a:prstGeom prst="rect">
              <a:avLst/>
            </a:prstGeom>
          </p:spPr>
          <p:txBody>
            <a:bodyPr anchor="ctr" rtlCol="false" tIns="0" lIns="0" bIns="0" rIns="0"/>
            <a:lstStyle/>
            <a:p>
              <a:pPr algn="ctr">
                <a:lnSpc>
                  <a:spcPts val="3640"/>
                </a:lnSpc>
              </a:pPr>
              <a:r>
                <a:rPr lang="en-US" sz="2600">
                  <a:solidFill>
                    <a:srgbClr val="FFFFFF"/>
                  </a:solidFill>
                  <a:latin typeface="Montserrat"/>
                </a:rPr>
                <a:t>Small Firms</a:t>
              </a:r>
            </a:p>
          </p:txBody>
        </p:sp>
      </p:grpSp>
      <p:sp>
        <p:nvSpPr>
          <p:cNvPr name="TextBox 22" id="22"/>
          <p:cNvSpPr txBox="true"/>
          <p:nvPr/>
        </p:nvSpPr>
        <p:spPr>
          <a:xfrm rot="0">
            <a:off x="6660668" y="7937428"/>
            <a:ext cx="7585377" cy="621198"/>
          </a:xfrm>
          <a:prstGeom prst="rect">
            <a:avLst/>
          </a:prstGeom>
        </p:spPr>
        <p:txBody>
          <a:bodyPr anchor="t" rtlCol="false" tIns="0" lIns="0" bIns="0" rIns="0">
            <a:spAutoFit/>
          </a:bodyPr>
          <a:lstStyle/>
          <a:p>
            <a:pPr algn="l" marL="0" indent="0" lvl="0">
              <a:lnSpc>
                <a:spcPts val="2510"/>
              </a:lnSpc>
              <a:spcBef>
                <a:spcPct val="0"/>
              </a:spcBef>
            </a:pPr>
            <a:r>
              <a:rPr lang="en-US" sz="1793">
                <a:solidFill>
                  <a:srgbClr val="101010"/>
                </a:solidFill>
                <a:latin typeface="Montserrat"/>
              </a:rPr>
              <a:t>Small firms need to store sensitive data and resources and strictly control due to regulatory reasons.</a:t>
            </a:r>
          </a:p>
        </p:txBody>
      </p:sp>
    </p:spTree>
  </p:cSld>
  <p:clrMapOvr>
    <a:masterClrMapping/>
  </p:clrMapOvr>
</p:sld>
</file>

<file path=ppt/slides/slide7.xml><?xml version="1.0" encoding="utf-8"?>
<p:sld xmlns:p="http://schemas.openxmlformats.org/presentationml/2006/main" xmlns:a="http://schemas.openxmlformats.org/drawingml/2006/main">
  <p:cSld>
    <p:bg>
      <p:bgPr>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grpSp>
        <p:nvGrpSpPr>
          <p:cNvPr name="Group 2" id="2"/>
          <p:cNvGrpSpPr/>
          <p:nvPr/>
        </p:nvGrpSpPr>
        <p:grpSpPr>
          <a:xfrm rot="0">
            <a:off x="522821" y="636933"/>
            <a:ext cx="17177026" cy="8995198"/>
            <a:chOff x="0" y="0"/>
            <a:chExt cx="4523990" cy="2369106"/>
          </a:xfrm>
        </p:grpSpPr>
        <p:sp>
          <p:nvSpPr>
            <p:cNvPr name="Freeform 3" id="3"/>
            <p:cNvSpPr/>
            <p:nvPr/>
          </p:nvSpPr>
          <p:spPr>
            <a:xfrm flipH="false" flipV="false" rot="0">
              <a:off x="0" y="0"/>
              <a:ext cx="4523990" cy="2369106"/>
            </a:xfrm>
            <a:custGeom>
              <a:avLst/>
              <a:gdLst/>
              <a:ahLst/>
              <a:cxnLst/>
              <a:rect r="r" b="b" t="t" l="l"/>
              <a:pathLst>
                <a:path h="2369106" w="4523990">
                  <a:moveTo>
                    <a:pt x="10366" y="0"/>
                  </a:moveTo>
                  <a:lnTo>
                    <a:pt x="4513624" y="0"/>
                  </a:lnTo>
                  <a:cubicBezTo>
                    <a:pt x="4519349" y="0"/>
                    <a:pt x="4523990" y="4641"/>
                    <a:pt x="4523990" y="10366"/>
                  </a:cubicBezTo>
                  <a:lnTo>
                    <a:pt x="4523990" y="2358739"/>
                  </a:lnTo>
                  <a:cubicBezTo>
                    <a:pt x="4523990" y="2361489"/>
                    <a:pt x="4522898" y="2364125"/>
                    <a:pt x="4520954" y="2366069"/>
                  </a:cubicBezTo>
                  <a:cubicBezTo>
                    <a:pt x="4519010" y="2368013"/>
                    <a:pt x="4516373" y="2369106"/>
                    <a:pt x="4513624" y="2369106"/>
                  </a:cubicBezTo>
                  <a:lnTo>
                    <a:pt x="10366" y="2369106"/>
                  </a:lnTo>
                  <a:cubicBezTo>
                    <a:pt x="7617" y="2369106"/>
                    <a:pt x="4980" y="2368013"/>
                    <a:pt x="3036" y="2366069"/>
                  </a:cubicBezTo>
                  <a:cubicBezTo>
                    <a:pt x="1092" y="2364125"/>
                    <a:pt x="0" y="2361489"/>
                    <a:pt x="0" y="2358739"/>
                  </a:cubicBezTo>
                  <a:lnTo>
                    <a:pt x="0" y="10366"/>
                  </a:lnTo>
                  <a:cubicBezTo>
                    <a:pt x="0" y="7617"/>
                    <a:pt x="1092" y="4980"/>
                    <a:pt x="3036" y="3036"/>
                  </a:cubicBezTo>
                  <a:cubicBezTo>
                    <a:pt x="4980" y="1092"/>
                    <a:pt x="7617" y="0"/>
                    <a:pt x="10366" y="0"/>
                  </a:cubicBezTo>
                  <a:close/>
                </a:path>
              </a:pathLst>
            </a:custGeom>
            <a:solidFill>
              <a:srgbClr val="FFFFFF"/>
            </a:solidFill>
            <a:ln cap="rnd">
              <a:noFill/>
              <a:prstDash val="solid"/>
              <a:round/>
            </a:ln>
          </p:spPr>
        </p:sp>
        <p:sp>
          <p:nvSpPr>
            <p:cNvPr name="TextBox 4" id="4"/>
            <p:cNvSpPr txBox="true"/>
            <p:nvPr/>
          </p:nvSpPr>
          <p:spPr>
            <a:xfrm>
              <a:off x="0" y="-47625"/>
              <a:ext cx="4523990" cy="2416731"/>
            </a:xfrm>
            <a:prstGeom prst="rect">
              <a:avLst/>
            </a:prstGeom>
          </p:spPr>
          <p:txBody>
            <a:bodyPr anchor="ctr" rtlCol="false" tIns="50800" lIns="50800" bIns="50800" rIns="50800"/>
            <a:lstStyle/>
            <a:p>
              <a:pPr algn="ctr" marL="0" indent="0" lvl="0">
                <a:lnSpc>
                  <a:spcPts val="3640"/>
                </a:lnSpc>
                <a:spcBef>
                  <a:spcPct val="0"/>
                </a:spcBef>
              </a:pPr>
            </a:p>
          </p:txBody>
        </p:sp>
      </p:grpSp>
      <p:grpSp>
        <p:nvGrpSpPr>
          <p:cNvPr name="Group 5" id="5"/>
          <p:cNvGrpSpPr/>
          <p:nvPr/>
        </p:nvGrpSpPr>
        <p:grpSpPr>
          <a:xfrm rot="0">
            <a:off x="1028700" y="3894483"/>
            <a:ext cx="3628085" cy="4414507"/>
            <a:chOff x="0" y="0"/>
            <a:chExt cx="1693662" cy="2060779"/>
          </a:xfrm>
        </p:grpSpPr>
        <p:sp>
          <p:nvSpPr>
            <p:cNvPr name="Freeform 6" id="6"/>
            <p:cNvSpPr/>
            <p:nvPr/>
          </p:nvSpPr>
          <p:spPr>
            <a:xfrm flipH="false" flipV="false" rot="0">
              <a:off x="0" y="0"/>
              <a:ext cx="1693662" cy="2060779"/>
            </a:xfrm>
            <a:custGeom>
              <a:avLst/>
              <a:gdLst/>
              <a:ahLst/>
              <a:cxnLst/>
              <a:rect r="r" b="b" t="t" l="l"/>
              <a:pathLst>
                <a:path h="2060779" w="1693662">
                  <a:moveTo>
                    <a:pt x="49079" y="0"/>
                  </a:moveTo>
                  <a:lnTo>
                    <a:pt x="1644582" y="0"/>
                  </a:lnTo>
                  <a:cubicBezTo>
                    <a:pt x="1671688" y="0"/>
                    <a:pt x="1693662" y="21974"/>
                    <a:pt x="1693662" y="49079"/>
                  </a:cubicBezTo>
                  <a:lnTo>
                    <a:pt x="1693662" y="2011700"/>
                  </a:lnTo>
                  <a:cubicBezTo>
                    <a:pt x="1693662" y="2038806"/>
                    <a:pt x="1671688" y="2060779"/>
                    <a:pt x="1644582" y="2060779"/>
                  </a:cubicBezTo>
                  <a:lnTo>
                    <a:pt x="49079" y="2060779"/>
                  </a:lnTo>
                  <a:cubicBezTo>
                    <a:pt x="21974" y="2060779"/>
                    <a:pt x="0" y="2038806"/>
                    <a:pt x="0" y="2011700"/>
                  </a:cubicBezTo>
                  <a:lnTo>
                    <a:pt x="0" y="49079"/>
                  </a:lnTo>
                  <a:cubicBezTo>
                    <a:pt x="0" y="21974"/>
                    <a:pt x="21974" y="0"/>
                    <a:pt x="49079"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rnd">
              <a:noFill/>
              <a:prstDash val="solid"/>
              <a:round/>
            </a:ln>
          </p:spPr>
        </p:sp>
        <p:sp>
          <p:nvSpPr>
            <p:cNvPr name="TextBox 7" id="7"/>
            <p:cNvSpPr txBox="true"/>
            <p:nvPr/>
          </p:nvSpPr>
          <p:spPr>
            <a:xfrm>
              <a:off x="0" y="-47625"/>
              <a:ext cx="1693662" cy="2108404"/>
            </a:xfrm>
            <a:prstGeom prst="rect">
              <a:avLst/>
            </a:prstGeom>
          </p:spPr>
          <p:txBody>
            <a:bodyPr anchor="ctr" rtlCol="false" tIns="0" lIns="0" bIns="0" rIns="0"/>
            <a:lstStyle/>
            <a:p>
              <a:pPr algn="ctr">
                <a:lnSpc>
                  <a:spcPts val="3640"/>
                </a:lnSpc>
              </a:pPr>
            </a:p>
          </p:txBody>
        </p:sp>
      </p:grpSp>
      <p:grpSp>
        <p:nvGrpSpPr>
          <p:cNvPr name="Group 8" id="8"/>
          <p:cNvGrpSpPr/>
          <p:nvPr/>
        </p:nvGrpSpPr>
        <p:grpSpPr>
          <a:xfrm rot="0">
            <a:off x="1211305" y="4074774"/>
            <a:ext cx="3262874" cy="5183526"/>
            <a:chOff x="0" y="0"/>
            <a:chExt cx="1523174" cy="2419773"/>
          </a:xfrm>
        </p:grpSpPr>
        <p:sp>
          <p:nvSpPr>
            <p:cNvPr name="Freeform 9" id="9"/>
            <p:cNvSpPr/>
            <p:nvPr/>
          </p:nvSpPr>
          <p:spPr>
            <a:xfrm flipH="false" flipV="false" rot="0">
              <a:off x="0" y="0"/>
              <a:ext cx="1523174" cy="2419773"/>
            </a:xfrm>
            <a:custGeom>
              <a:avLst/>
              <a:gdLst/>
              <a:ahLst/>
              <a:cxnLst/>
              <a:rect r="r" b="b" t="t" l="l"/>
              <a:pathLst>
                <a:path h="2419773" w="1523174">
                  <a:moveTo>
                    <a:pt x="54573" y="0"/>
                  </a:moveTo>
                  <a:lnTo>
                    <a:pt x="1468601" y="0"/>
                  </a:lnTo>
                  <a:cubicBezTo>
                    <a:pt x="1483075" y="0"/>
                    <a:pt x="1496956" y="5750"/>
                    <a:pt x="1507190" y="15984"/>
                  </a:cubicBezTo>
                  <a:cubicBezTo>
                    <a:pt x="1517425" y="26218"/>
                    <a:pt x="1523174" y="40099"/>
                    <a:pt x="1523174" y="54573"/>
                  </a:cubicBezTo>
                  <a:lnTo>
                    <a:pt x="1523174" y="2365200"/>
                  </a:lnTo>
                  <a:cubicBezTo>
                    <a:pt x="1523174" y="2379674"/>
                    <a:pt x="1517425" y="2393554"/>
                    <a:pt x="1507190" y="2403789"/>
                  </a:cubicBezTo>
                  <a:cubicBezTo>
                    <a:pt x="1496956" y="2414023"/>
                    <a:pt x="1483075" y="2419773"/>
                    <a:pt x="1468601" y="2419773"/>
                  </a:cubicBezTo>
                  <a:lnTo>
                    <a:pt x="54573" y="2419773"/>
                  </a:lnTo>
                  <a:cubicBezTo>
                    <a:pt x="40099" y="2419773"/>
                    <a:pt x="26218" y="2414023"/>
                    <a:pt x="15984" y="2403789"/>
                  </a:cubicBezTo>
                  <a:cubicBezTo>
                    <a:pt x="5750" y="2393554"/>
                    <a:pt x="0" y="2379674"/>
                    <a:pt x="0" y="2365200"/>
                  </a:cubicBezTo>
                  <a:lnTo>
                    <a:pt x="0" y="54573"/>
                  </a:lnTo>
                  <a:cubicBezTo>
                    <a:pt x="0" y="40099"/>
                    <a:pt x="5750" y="26218"/>
                    <a:pt x="15984" y="15984"/>
                  </a:cubicBezTo>
                  <a:cubicBezTo>
                    <a:pt x="26218" y="5750"/>
                    <a:pt x="40099" y="0"/>
                    <a:pt x="54573" y="0"/>
                  </a:cubicBezTo>
                  <a:close/>
                </a:path>
              </a:pathLst>
            </a:custGeom>
            <a:solidFill>
              <a:srgbClr val="FFFFFF"/>
            </a:solidFill>
            <a:ln cap="rnd">
              <a:noFill/>
              <a:prstDash val="solid"/>
              <a:round/>
            </a:ln>
          </p:spPr>
        </p:sp>
        <p:sp>
          <p:nvSpPr>
            <p:cNvPr name="TextBox 10" id="10"/>
            <p:cNvSpPr txBox="true"/>
            <p:nvPr/>
          </p:nvSpPr>
          <p:spPr>
            <a:xfrm>
              <a:off x="0" y="-47625"/>
              <a:ext cx="1523174" cy="2467398"/>
            </a:xfrm>
            <a:prstGeom prst="rect">
              <a:avLst/>
            </a:prstGeom>
          </p:spPr>
          <p:txBody>
            <a:bodyPr anchor="ctr" rtlCol="false" tIns="0" lIns="0" bIns="0" rIns="0"/>
            <a:lstStyle/>
            <a:p>
              <a:pPr algn="ctr">
                <a:lnSpc>
                  <a:spcPts val="3640"/>
                </a:lnSpc>
              </a:pPr>
            </a:p>
          </p:txBody>
        </p:sp>
      </p:grpSp>
      <p:grpSp>
        <p:nvGrpSpPr>
          <p:cNvPr name="Group 11" id="11"/>
          <p:cNvGrpSpPr/>
          <p:nvPr/>
        </p:nvGrpSpPr>
        <p:grpSpPr>
          <a:xfrm rot="0">
            <a:off x="1891510" y="3131890"/>
            <a:ext cx="1902465" cy="1902465"/>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sq">
              <a:noFill/>
              <a:prstDash val="solid"/>
              <a:miter/>
            </a:ln>
          </p:spPr>
        </p:sp>
        <p:sp>
          <p:nvSpPr>
            <p:cNvPr name="TextBox 13" id="13"/>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14" id="14"/>
          <p:cNvGrpSpPr/>
          <p:nvPr/>
        </p:nvGrpSpPr>
        <p:grpSpPr>
          <a:xfrm rot="0">
            <a:off x="4974962" y="3894483"/>
            <a:ext cx="3628085" cy="4414507"/>
            <a:chOff x="0" y="0"/>
            <a:chExt cx="1693662" cy="2060779"/>
          </a:xfrm>
        </p:grpSpPr>
        <p:sp>
          <p:nvSpPr>
            <p:cNvPr name="Freeform 15" id="15"/>
            <p:cNvSpPr/>
            <p:nvPr/>
          </p:nvSpPr>
          <p:spPr>
            <a:xfrm flipH="false" flipV="false" rot="0">
              <a:off x="0" y="0"/>
              <a:ext cx="1693662" cy="2060779"/>
            </a:xfrm>
            <a:custGeom>
              <a:avLst/>
              <a:gdLst/>
              <a:ahLst/>
              <a:cxnLst/>
              <a:rect r="r" b="b" t="t" l="l"/>
              <a:pathLst>
                <a:path h="2060779" w="1693662">
                  <a:moveTo>
                    <a:pt x="49079" y="0"/>
                  </a:moveTo>
                  <a:lnTo>
                    <a:pt x="1644582" y="0"/>
                  </a:lnTo>
                  <a:cubicBezTo>
                    <a:pt x="1671688" y="0"/>
                    <a:pt x="1693662" y="21974"/>
                    <a:pt x="1693662" y="49079"/>
                  </a:cubicBezTo>
                  <a:lnTo>
                    <a:pt x="1693662" y="2011700"/>
                  </a:lnTo>
                  <a:cubicBezTo>
                    <a:pt x="1693662" y="2038806"/>
                    <a:pt x="1671688" y="2060779"/>
                    <a:pt x="1644582" y="2060779"/>
                  </a:cubicBezTo>
                  <a:lnTo>
                    <a:pt x="49079" y="2060779"/>
                  </a:lnTo>
                  <a:cubicBezTo>
                    <a:pt x="21974" y="2060779"/>
                    <a:pt x="0" y="2038806"/>
                    <a:pt x="0" y="2011700"/>
                  </a:cubicBezTo>
                  <a:lnTo>
                    <a:pt x="0" y="49079"/>
                  </a:lnTo>
                  <a:cubicBezTo>
                    <a:pt x="0" y="21974"/>
                    <a:pt x="21974" y="0"/>
                    <a:pt x="49079"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rnd">
              <a:noFill/>
              <a:prstDash val="solid"/>
              <a:round/>
            </a:ln>
          </p:spPr>
        </p:sp>
        <p:sp>
          <p:nvSpPr>
            <p:cNvPr name="TextBox 16" id="16"/>
            <p:cNvSpPr txBox="true"/>
            <p:nvPr/>
          </p:nvSpPr>
          <p:spPr>
            <a:xfrm>
              <a:off x="0" y="-47625"/>
              <a:ext cx="1693662" cy="2108404"/>
            </a:xfrm>
            <a:prstGeom prst="rect">
              <a:avLst/>
            </a:prstGeom>
          </p:spPr>
          <p:txBody>
            <a:bodyPr anchor="ctr" rtlCol="false" tIns="0" lIns="0" bIns="0" rIns="0"/>
            <a:lstStyle/>
            <a:p>
              <a:pPr algn="ctr">
                <a:lnSpc>
                  <a:spcPts val="3640"/>
                </a:lnSpc>
              </a:pPr>
            </a:p>
          </p:txBody>
        </p:sp>
      </p:grpSp>
      <p:grpSp>
        <p:nvGrpSpPr>
          <p:cNvPr name="Group 17" id="17"/>
          <p:cNvGrpSpPr/>
          <p:nvPr/>
        </p:nvGrpSpPr>
        <p:grpSpPr>
          <a:xfrm rot="0">
            <a:off x="5157567" y="4074774"/>
            <a:ext cx="3262874" cy="5183526"/>
            <a:chOff x="0" y="0"/>
            <a:chExt cx="1523174" cy="2419773"/>
          </a:xfrm>
        </p:grpSpPr>
        <p:sp>
          <p:nvSpPr>
            <p:cNvPr name="Freeform 18" id="18"/>
            <p:cNvSpPr/>
            <p:nvPr/>
          </p:nvSpPr>
          <p:spPr>
            <a:xfrm flipH="false" flipV="false" rot="0">
              <a:off x="0" y="0"/>
              <a:ext cx="1523174" cy="2419773"/>
            </a:xfrm>
            <a:custGeom>
              <a:avLst/>
              <a:gdLst/>
              <a:ahLst/>
              <a:cxnLst/>
              <a:rect r="r" b="b" t="t" l="l"/>
              <a:pathLst>
                <a:path h="2419773" w="1523174">
                  <a:moveTo>
                    <a:pt x="54573" y="0"/>
                  </a:moveTo>
                  <a:lnTo>
                    <a:pt x="1468601" y="0"/>
                  </a:lnTo>
                  <a:cubicBezTo>
                    <a:pt x="1483075" y="0"/>
                    <a:pt x="1496956" y="5750"/>
                    <a:pt x="1507190" y="15984"/>
                  </a:cubicBezTo>
                  <a:cubicBezTo>
                    <a:pt x="1517425" y="26218"/>
                    <a:pt x="1523174" y="40099"/>
                    <a:pt x="1523174" y="54573"/>
                  </a:cubicBezTo>
                  <a:lnTo>
                    <a:pt x="1523174" y="2365200"/>
                  </a:lnTo>
                  <a:cubicBezTo>
                    <a:pt x="1523174" y="2379674"/>
                    <a:pt x="1517425" y="2393554"/>
                    <a:pt x="1507190" y="2403789"/>
                  </a:cubicBezTo>
                  <a:cubicBezTo>
                    <a:pt x="1496956" y="2414023"/>
                    <a:pt x="1483075" y="2419773"/>
                    <a:pt x="1468601" y="2419773"/>
                  </a:cubicBezTo>
                  <a:lnTo>
                    <a:pt x="54573" y="2419773"/>
                  </a:lnTo>
                  <a:cubicBezTo>
                    <a:pt x="40099" y="2419773"/>
                    <a:pt x="26218" y="2414023"/>
                    <a:pt x="15984" y="2403789"/>
                  </a:cubicBezTo>
                  <a:cubicBezTo>
                    <a:pt x="5750" y="2393554"/>
                    <a:pt x="0" y="2379674"/>
                    <a:pt x="0" y="2365200"/>
                  </a:cubicBezTo>
                  <a:lnTo>
                    <a:pt x="0" y="54573"/>
                  </a:lnTo>
                  <a:cubicBezTo>
                    <a:pt x="0" y="40099"/>
                    <a:pt x="5750" y="26218"/>
                    <a:pt x="15984" y="15984"/>
                  </a:cubicBezTo>
                  <a:cubicBezTo>
                    <a:pt x="26218" y="5750"/>
                    <a:pt x="40099" y="0"/>
                    <a:pt x="54573" y="0"/>
                  </a:cubicBezTo>
                  <a:close/>
                </a:path>
              </a:pathLst>
            </a:custGeom>
            <a:solidFill>
              <a:srgbClr val="FFFFFF"/>
            </a:solidFill>
            <a:ln cap="rnd">
              <a:noFill/>
              <a:prstDash val="solid"/>
              <a:round/>
            </a:ln>
          </p:spPr>
        </p:sp>
        <p:sp>
          <p:nvSpPr>
            <p:cNvPr name="TextBox 19" id="19"/>
            <p:cNvSpPr txBox="true"/>
            <p:nvPr/>
          </p:nvSpPr>
          <p:spPr>
            <a:xfrm>
              <a:off x="0" y="-47625"/>
              <a:ext cx="1523174" cy="2467398"/>
            </a:xfrm>
            <a:prstGeom prst="rect">
              <a:avLst/>
            </a:prstGeom>
          </p:spPr>
          <p:txBody>
            <a:bodyPr anchor="ctr" rtlCol="false" tIns="0" lIns="0" bIns="0" rIns="0"/>
            <a:lstStyle/>
            <a:p>
              <a:pPr algn="ctr">
                <a:lnSpc>
                  <a:spcPts val="3640"/>
                </a:lnSpc>
              </a:pPr>
            </a:p>
          </p:txBody>
        </p:sp>
      </p:grpSp>
      <p:grpSp>
        <p:nvGrpSpPr>
          <p:cNvPr name="Group 20" id="20"/>
          <p:cNvGrpSpPr/>
          <p:nvPr/>
        </p:nvGrpSpPr>
        <p:grpSpPr>
          <a:xfrm rot="0">
            <a:off x="5837771" y="3131890"/>
            <a:ext cx="1902465" cy="1902465"/>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sq">
              <a:noFill/>
              <a:prstDash val="solid"/>
              <a:miter/>
            </a:ln>
          </p:spPr>
        </p:sp>
        <p:sp>
          <p:nvSpPr>
            <p:cNvPr name="TextBox 22" id="22"/>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23" id="23"/>
          <p:cNvGrpSpPr/>
          <p:nvPr/>
        </p:nvGrpSpPr>
        <p:grpSpPr>
          <a:xfrm rot="0">
            <a:off x="9107871" y="3894483"/>
            <a:ext cx="3628085" cy="4414507"/>
            <a:chOff x="0" y="0"/>
            <a:chExt cx="1693662" cy="2060779"/>
          </a:xfrm>
        </p:grpSpPr>
        <p:sp>
          <p:nvSpPr>
            <p:cNvPr name="Freeform 24" id="24"/>
            <p:cNvSpPr/>
            <p:nvPr/>
          </p:nvSpPr>
          <p:spPr>
            <a:xfrm flipH="false" flipV="false" rot="0">
              <a:off x="0" y="0"/>
              <a:ext cx="1693662" cy="2060779"/>
            </a:xfrm>
            <a:custGeom>
              <a:avLst/>
              <a:gdLst/>
              <a:ahLst/>
              <a:cxnLst/>
              <a:rect r="r" b="b" t="t" l="l"/>
              <a:pathLst>
                <a:path h="2060779" w="1693662">
                  <a:moveTo>
                    <a:pt x="49079" y="0"/>
                  </a:moveTo>
                  <a:lnTo>
                    <a:pt x="1644582" y="0"/>
                  </a:lnTo>
                  <a:cubicBezTo>
                    <a:pt x="1671688" y="0"/>
                    <a:pt x="1693662" y="21974"/>
                    <a:pt x="1693662" y="49079"/>
                  </a:cubicBezTo>
                  <a:lnTo>
                    <a:pt x="1693662" y="2011700"/>
                  </a:lnTo>
                  <a:cubicBezTo>
                    <a:pt x="1693662" y="2038806"/>
                    <a:pt x="1671688" y="2060779"/>
                    <a:pt x="1644582" y="2060779"/>
                  </a:cubicBezTo>
                  <a:lnTo>
                    <a:pt x="49079" y="2060779"/>
                  </a:lnTo>
                  <a:cubicBezTo>
                    <a:pt x="21974" y="2060779"/>
                    <a:pt x="0" y="2038806"/>
                    <a:pt x="0" y="2011700"/>
                  </a:cubicBezTo>
                  <a:lnTo>
                    <a:pt x="0" y="49079"/>
                  </a:lnTo>
                  <a:cubicBezTo>
                    <a:pt x="0" y="21974"/>
                    <a:pt x="21974" y="0"/>
                    <a:pt x="49079"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rnd">
              <a:noFill/>
              <a:prstDash val="solid"/>
              <a:round/>
            </a:ln>
          </p:spPr>
        </p:sp>
        <p:sp>
          <p:nvSpPr>
            <p:cNvPr name="TextBox 25" id="25"/>
            <p:cNvSpPr txBox="true"/>
            <p:nvPr/>
          </p:nvSpPr>
          <p:spPr>
            <a:xfrm>
              <a:off x="0" y="-47625"/>
              <a:ext cx="1693662" cy="2108404"/>
            </a:xfrm>
            <a:prstGeom prst="rect">
              <a:avLst/>
            </a:prstGeom>
          </p:spPr>
          <p:txBody>
            <a:bodyPr anchor="ctr" rtlCol="false" tIns="0" lIns="0" bIns="0" rIns="0"/>
            <a:lstStyle/>
            <a:p>
              <a:pPr algn="ctr">
                <a:lnSpc>
                  <a:spcPts val="3640"/>
                </a:lnSpc>
              </a:pPr>
            </a:p>
          </p:txBody>
        </p:sp>
      </p:grpSp>
      <p:grpSp>
        <p:nvGrpSpPr>
          <p:cNvPr name="Group 26" id="26"/>
          <p:cNvGrpSpPr/>
          <p:nvPr/>
        </p:nvGrpSpPr>
        <p:grpSpPr>
          <a:xfrm rot="0">
            <a:off x="9290476" y="4074774"/>
            <a:ext cx="3262874" cy="5365014"/>
            <a:chOff x="0" y="0"/>
            <a:chExt cx="1523174" cy="2504495"/>
          </a:xfrm>
        </p:grpSpPr>
        <p:sp>
          <p:nvSpPr>
            <p:cNvPr name="Freeform 27" id="27"/>
            <p:cNvSpPr/>
            <p:nvPr/>
          </p:nvSpPr>
          <p:spPr>
            <a:xfrm flipH="false" flipV="false" rot="0">
              <a:off x="0" y="0"/>
              <a:ext cx="1523174" cy="2504495"/>
            </a:xfrm>
            <a:custGeom>
              <a:avLst/>
              <a:gdLst/>
              <a:ahLst/>
              <a:cxnLst/>
              <a:rect r="r" b="b" t="t" l="l"/>
              <a:pathLst>
                <a:path h="2504495" w="1523174">
                  <a:moveTo>
                    <a:pt x="54573" y="0"/>
                  </a:moveTo>
                  <a:lnTo>
                    <a:pt x="1468601" y="0"/>
                  </a:lnTo>
                  <a:cubicBezTo>
                    <a:pt x="1483075" y="0"/>
                    <a:pt x="1496956" y="5750"/>
                    <a:pt x="1507190" y="15984"/>
                  </a:cubicBezTo>
                  <a:cubicBezTo>
                    <a:pt x="1517425" y="26218"/>
                    <a:pt x="1523174" y="40099"/>
                    <a:pt x="1523174" y="54573"/>
                  </a:cubicBezTo>
                  <a:lnTo>
                    <a:pt x="1523174" y="2449922"/>
                  </a:lnTo>
                  <a:cubicBezTo>
                    <a:pt x="1523174" y="2464396"/>
                    <a:pt x="1517425" y="2478276"/>
                    <a:pt x="1507190" y="2488511"/>
                  </a:cubicBezTo>
                  <a:cubicBezTo>
                    <a:pt x="1496956" y="2498745"/>
                    <a:pt x="1483075" y="2504495"/>
                    <a:pt x="1468601" y="2504495"/>
                  </a:cubicBezTo>
                  <a:lnTo>
                    <a:pt x="54573" y="2504495"/>
                  </a:lnTo>
                  <a:cubicBezTo>
                    <a:pt x="24433" y="2504495"/>
                    <a:pt x="0" y="2480062"/>
                    <a:pt x="0" y="2449922"/>
                  </a:cubicBezTo>
                  <a:lnTo>
                    <a:pt x="0" y="54573"/>
                  </a:lnTo>
                  <a:cubicBezTo>
                    <a:pt x="0" y="40099"/>
                    <a:pt x="5750" y="26218"/>
                    <a:pt x="15984" y="15984"/>
                  </a:cubicBezTo>
                  <a:cubicBezTo>
                    <a:pt x="26218" y="5750"/>
                    <a:pt x="40099" y="0"/>
                    <a:pt x="54573" y="0"/>
                  </a:cubicBezTo>
                  <a:close/>
                </a:path>
              </a:pathLst>
            </a:custGeom>
            <a:solidFill>
              <a:srgbClr val="FFFFFF"/>
            </a:solidFill>
            <a:ln cap="rnd">
              <a:noFill/>
              <a:prstDash val="solid"/>
              <a:round/>
            </a:ln>
          </p:spPr>
        </p:sp>
        <p:sp>
          <p:nvSpPr>
            <p:cNvPr name="TextBox 28" id="28"/>
            <p:cNvSpPr txBox="true"/>
            <p:nvPr/>
          </p:nvSpPr>
          <p:spPr>
            <a:xfrm>
              <a:off x="0" y="-47625"/>
              <a:ext cx="1523174" cy="2552120"/>
            </a:xfrm>
            <a:prstGeom prst="rect">
              <a:avLst/>
            </a:prstGeom>
          </p:spPr>
          <p:txBody>
            <a:bodyPr anchor="ctr" rtlCol="false" tIns="0" lIns="0" bIns="0" rIns="0"/>
            <a:lstStyle/>
            <a:p>
              <a:pPr algn="ctr">
                <a:lnSpc>
                  <a:spcPts val="3640"/>
                </a:lnSpc>
              </a:pPr>
            </a:p>
          </p:txBody>
        </p:sp>
      </p:grpSp>
      <p:grpSp>
        <p:nvGrpSpPr>
          <p:cNvPr name="Group 29" id="29"/>
          <p:cNvGrpSpPr/>
          <p:nvPr/>
        </p:nvGrpSpPr>
        <p:grpSpPr>
          <a:xfrm rot="0">
            <a:off x="9970681" y="3131890"/>
            <a:ext cx="1902465" cy="1902465"/>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sq">
              <a:noFill/>
              <a:prstDash val="solid"/>
              <a:miter/>
            </a:ln>
          </p:spPr>
        </p:sp>
        <p:sp>
          <p:nvSpPr>
            <p:cNvPr name="TextBox 31" id="31"/>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32" id="32"/>
          <p:cNvGrpSpPr/>
          <p:nvPr/>
        </p:nvGrpSpPr>
        <p:grpSpPr>
          <a:xfrm rot="0">
            <a:off x="13240781" y="3894483"/>
            <a:ext cx="3628085" cy="4414507"/>
            <a:chOff x="0" y="0"/>
            <a:chExt cx="1693662" cy="2060779"/>
          </a:xfrm>
        </p:grpSpPr>
        <p:sp>
          <p:nvSpPr>
            <p:cNvPr name="Freeform 33" id="33"/>
            <p:cNvSpPr/>
            <p:nvPr/>
          </p:nvSpPr>
          <p:spPr>
            <a:xfrm flipH="false" flipV="false" rot="0">
              <a:off x="0" y="0"/>
              <a:ext cx="1693662" cy="2060779"/>
            </a:xfrm>
            <a:custGeom>
              <a:avLst/>
              <a:gdLst/>
              <a:ahLst/>
              <a:cxnLst/>
              <a:rect r="r" b="b" t="t" l="l"/>
              <a:pathLst>
                <a:path h="2060779" w="1693662">
                  <a:moveTo>
                    <a:pt x="49079" y="0"/>
                  </a:moveTo>
                  <a:lnTo>
                    <a:pt x="1644582" y="0"/>
                  </a:lnTo>
                  <a:cubicBezTo>
                    <a:pt x="1671688" y="0"/>
                    <a:pt x="1693662" y="21974"/>
                    <a:pt x="1693662" y="49079"/>
                  </a:cubicBezTo>
                  <a:lnTo>
                    <a:pt x="1693662" y="2011700"/>
                  </a:lnTo>
                  <a:cubicBezTo>
                    <a:pt x="1693662" y="2038806"/>
                    <a:pt x="1671688" y="2060779"/>
                    <a:pt x="1644582" y="2060779"/>
                  </a:cubicBezTo>
                  <a:lnTo>
                    <a:pt x="49079" y="2060779"/>
                  </a:lnTo>
                  <a:cubicBezTo>
                    <a:pt x="21974" y="2060779"/>
                    <a:pt x="0" y="2038806"/>
                    <a:pt x="0" y="2011700"/>
                  </a:cubicBezTo>
                  <a:lnTo>
                    <a:pt x="0" y="49079"/>
                  </a:lnTo>
                  <a:cubicBezTo>
                    <a:pt x="0" y="21974"/>
                    <a:pt x="21974" y="0"/>
                    <a:pt x="49079"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rnd">
              <a:noFill/>
              <a:prstDash val="solid"/>
              <a:round/>
            </a:ln>
          </p:spPr>
        </p:sp>
        <p:sp>
          <p:nvSpPr>
            <p:cNvPr name="TextBox 34" id="34"/>
            <p:cNvSpPr txBox="true"/>
            <p:nvPr/>
          </p:nvSpPr>
          <p:spPr>
            <a:xfrm>
              <a:off x="0" y="-47625"/>
              <a:ext cx="1693662" cy="2108404"/>
            </a:xfrm>
            <a:prstGeom prst="rect">
              <a:avLst/>
            </a:prstGeom>
          </p:spPr>
          <p:txBody>
            <a:bodyPr anchor="ctr" rtlCol="false" tIns="0" lIns="0" bIns="0" rIns="0"/>
            <a:lstStyle/>
            <a:p>
              <a:pPr algn="ctr">
                <a:lnSpc>
                  <a:spcPts val="3640"/>
                </a:lnSpc>
              </a:pPr>
            </a:p>
          </p:txBody>
        </p:sp>
      </p:grpSp>
      <p:grpSp>
        <p:nvGrpSpPr>
          <p:cNvPr name="Group 35" id="35"/>
          <p:cNvGrpSpPr/>
          <p:nvPr/>
        </p:nvGrpSpPr>
        <p:grpSpPr>
          <a:xfrm rot="0">
            <a:off x="13423386" y="4074774"/>
            <a:ext cx="3262874" cy="5183526"/>
            <a:chOff x="0" y="0"/>
            <a:chExt cx="1523174" cy="2419773"/>
          </a:xfrm>
        </p:grpSpPr>
        <p:sp>
          <p:nvSpPr>
            <p:cNvPr name="Freeform 36" id="36"/>
            <p:cNvSpPr/>
            <p:nvPr/>
          </p:nvSpPr>
          <p:spPr>
            <a:xfrm flipH="false" flipV="false" rot="0">
              <a:off x="0" y="0"/>
              <a:ext cx="1523174" cy="2419773"/>
            </a:xfrm>
            <a:custGeom>
              <a:avLst/>
              <a:gdLst/>
              <a:ahLst/>
              <a:cxnLst/>
              <a:rect r="r" b="b" t="t" l="l"/>
              <a:pathLst>
                <a:path h="2419773" w="1523174">
                  <a:moveTo>
                    <a:pt x="54573" y="0"/>
                  </a:moveTo>
                  <a:lnTo>
                    <a:pt x="1468601" y="0"/>
                  </a:lnTo>
                  <a:cubicBezTo>
                    <a:pt x="1483075" y="0"/>
                    <a:pt x="1496956" y="5750"/>
                    <a:pt x="1507190" y="15984"/>
                  </a:cubicBezTo>
                  <a:cubicBezTo>
                    <a:pt x="1517425" y="26218"/>
                    <a:pt x="1523174" y="40099"/>
                    <a:pt x="1523174" y="54573"/>
                  </a:cubicBezTo>
                  <a:lnTo>
                    <a:pt x="1523174" y="2365200"/>
                  </a:lnTo>
                  <a:cubicBezTo>
                    <a:pt x="1523174" y="2379674"/>
                    <a:pt x="1517425" y="2393554"/>
                    <a:pt x="1507190" y="2403789"/>
                  </a:cubicBezTo>
                  <a:cubicBezTo>
                    <a:pt x="1496956" y="2414023"/>
                    <a:pt x="1483075" y="2419773"/>
                    <a:pt x="1468601" y="2419773"/>
                  </a:cubicBezTo>
                  <a:lnTo>
                    <a:pt x="54573" y="2419773"/>
                  </a:lnTo>
                  <a:cubicBezTo>
                    <a:pt x="40099" y="2419773"/>
                    <a:pt x="26218" y="2414023"/>
                    <a:pt x="15984" y="2403789"/>
                  </a:cubicBezTo>
                  <a:cubicBezTo>
                    <a:pt x="5750" y="2393554"/>
                    <a:pt x="0" y="2379674"/>
                    <a:pt x="0" y="2365200"/>
                  </a:cubicBezTo>
                  <a:lnTo>
                    <a:pt x="0" y="54573"/>
                  </a:lnTo>
                  <a:cubicBezTo>
                    <a:pt x="0" y="40099"/>
                    <a:pt x="5750" y="26218"/>
                    <a:pt x="15984" y="15984"/>
                  </a:cubicBezTo>
                  <a:cubicBezTo>
                    <a:pt x="26218" y="5750"/>
                    <a:pt x="40099" y="0"/>
                    <a:pt x="54573" y="0"/>
                  </a:cubicBezTo>
                  <a:close/>
                </a:path>
              </a:pathLst>
            </a:custGeom>
            <a:solidFill>
              <a:srgbClr val="FFFFFF"/>
            </a:solidFill>
            <a:ln cap="rnd">
              <a:noFill/>
              <a:prstDash val="solid"/>
              <a:round/>
            </a:ln>
          </p:spPr>
        </p:sp>
        <p:sp>
          <p:nvSpPr>
            <p:cNvPr name="TextBox 37" id="37"/>
            <p:cNvSpPr txBox="true"/>
            <p:nvPr/>
          </p:nvSpPr>
          <p:spPr>
            <a:xfrm>
              <a:off x="0" y="-47625"/>
              <a:ext cx="1523174" cy="2467398"/>
            </a:xfrm>
            <a:prstGeom prst="rect">
              <a:avLst/>
            </a:prstGeom>
          </p:spPr>
          <p:txBody>
            <a:bodyPr anchor="ctr" rtlCol="false" tIns="0" lIns="0" bIns="0" rIns="0"/>
            <a:lstStyle/>
            <a:p>
              <a:pPr algn="ctr">
                <a:lnSpc>
                  <a:spcPts val="3640"/>
                </a:lnSpc>
              </a:pPr>
            </a:p>
          </p:txBody>
        </p:sp>
      </p:grpSp>
      <p:grpSp>
        <p:nvGrpSpPr>
          <p:cNvPr name="Group 38" id="38"/>
          <p:cNvGrpSpPr/>
          <p:nvPr/>
        </p:nvGrpSpPr>
        <p:grpSpPr>
          <a:xfrm rot="0">
            <a:off x="14103591" y="3131890"/>
            <a:ext cx="1902465" cy="1902465"/>
            <a:chOff x="0" y="0"/>
            <a:chExt cx="812800" cy="812800"/>
          </a:xfrm>
        </p:grpSpPr>
        <p:sp>
          <p:nvSpPr>
            <p:cNvPr name="Freeform 39" id="3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sq">
              <a:noFill/>
              <a:prstDash val="solid"/>
              <a:miter/>
            </a:ln>
          </p:spPr>
        </p:sp>
        <p:sp>
          <p:nvSpPr>
            <p:cNvPr name="TextBox 40" id="40"/>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sp>
        <p:nvSpPr>
          <p:cNvPr name="TextBox 41" id="41"/>
          <p:cNvSpPr txBox="true"/>
          <p:nvPr/>
        </p:nvSpPr>
        <p:spPr>
          <a:xfrm rot="0">
            <a:off x="1404039" y="5582976"/>
            <a:ext cx="2877407" cy="3434201"/>
          </a:xfrm>
          <a:prstGeom prst="rect">
            <a:avLst/>
          </a:prstGeom>
        </p:spPr>
        <p:txBody>
          <a:bodyPr anchor="t" rtlCol="false" tIns="0" lIns="0" bIns="0" rIns="0">
            <a:spAutoFit/>
          </a:bodyPr>
          <a:lstStyle/>
          <a:p>
            <a:pPr algn="ctr" marL="0" indent="0" lvl="0">
              <a:lnSpc>
                <a:spcPts val="2089"/>
              </a:lnSpc>
              <a:spcBef>
                <a:spcPct val="0"/>
              </a:spcBef>
            </a:pPr>
            <a:r>
              <a:rPr lang="en-US" sz="1492">
                <a:solidFill>
                  <a:srgbClr val="101010"/>
                </a:solidFill>
                <a:latin typeface="Montserrat"/>
              </a:rPr>
              <a:t>The server framework includes essential components like a CPU, RAM, storage drives, NICs, a stable power source, and a cooling system, supporting various applications with an Nginx HTTP server for web hosting, an application server, a PostgreSQL database for CRUD operations, and software for file storage, sharing, and data backup.</a:t>
            </a:r>
          </a:p>
        </p:txBody>
      </p:sp>
      <p:sp>
        <p:nvSpPr>
          <p:cNvPr name="TextBox 42" id="42"/>
          <p:cNvSpPr txBox="true"/>
          <p:nvPr/>
        </p:nvSpPr>
        <p:spPr>
          <a:xfrm rot="0">
            <a:off x="1404039" y="5148655"/>
            <a:ext cx="2877407" cy="348597"/>
          </a:xfrm>
          <a:prstGeom prst="rect">
            <a:avLst/>
          </a:prstGeom>
        </p:spPr>
        <p:txBody>
          <a:bodyPr anchor="t" rtlCol="false" tIns="0" lIns="0" bIns="0" rIns="0">
            <a:spAutoFit/>
          </a:bodyPr>
          <a:lstStyle/>
          <a:p>
            <a:pPr algn="ctr" marL="0" indent="0" lvl="0">
              <a:lnSpc>
                <a:spcPts val="2913"/>
              </a:lnSpc>
              <a:spcBef>
                <a:spcPct val="0"/>
              </a:spcBef>
            </a:pPr>
            <a:r>
              <a:rPr lang="en-US" sz="2081">
                <a:solidFill>
                  <a:srgbClr val="000000"/>
                </a:solidFill>
                <a:latin typeface="Montserrat Bold"/>
              </a:rPr>
              <a:t>Servers</a:t>
            </a:r>
          </a:p>
        </p:txBody>
      </p:sp>
      <p:sp>
        <p:nvSpPr>
          <p:cNvPr name="TextBox 43" id="43"/>
          <p:cNvSpPr txBox="true"/>
          <p:nvPr/>
        </p:nvSpPr>
        <p:spPr>
          <a:xfrm rot="0">
            <a:off x="3422550" y="1836490"/>
            <a:ext cx="11442900" cy="1114425"/>
          </a:xfrm>
          <a:prstGeom prst="rect">
            <a:avLst/>
          </a:prstGeom>
        </p:spPr>
        <p:txBody>
          <a:bodyPr anchor="t" rtlCol="false" tIns="0" lIns="0" bIns="0" rIns="0">
            <a:spAutoFit/>
          </a:bodyPr>
          <a:lstStyle/>
          <a:p>
            <a:pPr algn="ctr" marL="0" indent="0" lvl="0">
              <a:lnSpc>
                <a:spcPts val="8841"/>
              </a:lnSpc>
              <a:spcBef>
                <a:spcPct val="0"/>
              </a:spcBef>
            </a:pPr>
            <a:r>
              <a:rPr lang="en-US" sz="7368">
                <a:solidFill>
                  <a:srgbClr val="101010"/>
                </a:solidFill>
                <a:latin typeface="Montserrat Bold"/>
              </a:rPr>
              <a:t>Current IT Setup</a:t>
            </a:r>
          </a:p>
        </p:txBody>
      </p:sp>
      <p:sp>
        <p:nvSpPr>
          <p:cNvPr name="TextBox 44" id="44"/>
          <p:cNvSpPr txBox="true"/>
          <p:nvPr/>
        </p:nvSpPr>
        <p:spPr>
          <a:xfrm rot="0">
            <a:off x="5350300" y="5783001"/>
            <a:ext cx="2877407" cy="2904426"/>
          </a:xfrm>
          <a:prstGeom prst="rect">
            <a:avLst/>
          </a:prstGeom>
        </p:spPr>
        <p:txBody>
          <a:bodyPr anchor="t" rtlCol="false" tIns="0" lIns="0" bIns="0" rIns="0">
            <a:spAutoFit/>
          </a:bodyPr>
          <a:lstStyle/>
          <a:p>
            <a:pPr algn="ctr" marL="0" indent="0" lvl="0">
              <a:lnSpc>
                <a:spcPts val="2089"/>
              </a:lnSpc>
              <a:spcBef>
                <a:spcPct val="0"/>
              </a:spcBef>
            </a:pPr>
            <a:r>
              <a:rPr lang="en-US" sz="1492">
                <a:solidFill>
                  <a:srgbClr val="101010"/>
                </a:solidFill>
                <a:latin typeface="Montserrat"/>
              </a:rPr>
              <a:t>These components monitor the throughput of the system’s traffic by setting up various network protocols and other aspects such as different ports. They make sure that several appliances in the network are linked and the messages in the system are promptly transmitted inside the internal network.</a:t>
            </a:r>
          </a:p>
        </p:txBody>
      </p:sp>
      <p:sp>
        <p:nvSpPr>
          <p:cNvPr name="TextBox 45" id="45"/>
          <p:cNvSpPr txBox="true"/>
          <p:nvPr/>
        </p:nvSpPr>
        <p:spPr>
          <a:xfrm rot="0">
            <a:off x="5350300" y="5061524"/>
            <a:ext cx="2877407" cy="711952"/>
          </a:xfrm>
          <a:prstGeom prst="rect">
            <a:avLst/>
          </a:prstGeom>
        </p:spPr>
        <p:txBody>
          <a:bodyPr anchor="t" rtlCol="false" tIns="0" lIns="0" bIns="0" rIns="0">
            <a:spAutoFit/>
          </a:bodyPr>
          <a:lstStyle/>
          <a:p>
            <a:pPr algn="ctr" marL="0" indent="0" lvl="0">
              <a:lnSpc>
                <a:spcPts val="2913"/>
              </a:lnSpc>
              <a:spcBef>
                <a:spcPct val="0"/>
              </a:spcBef>
            </a:pPr>
            <a:r>
              <a:rPr lang="en-US" sz="2081">
                <a:solidFill>
                  <a:srgbClr val="000000"/>
                </a:solidFill>
                <a:latin typeface="Montserrat Bold"/>
              </a:rPr>
              <a:t>Network Components</a:t>
            </a:r>
          </a:p>
        </p:txBody>
      </p:sp>
      <p:sp>
        <p:nvSpPr>
          <p:cNvPr name="TextBox 46" id="46"/>
          <p:cNvSpPr txBox="true"/>
          <p:nvPr/>
        </p:nvSpPr>
        <p:spPr>
          <a:xfrm rot="0">
            <a:off x="9483210" y="5783001"/>
            <a:ext cx="2877407" cy="3169314"/>
          </a:xfrm>
          <a:prstGeom prst="rect">
            <a:avLst/>
          </a:prstGeom>
        </p:spPr>
        <p:txBody>
          <a:bodyPr anchor="t" rtlCol="false" tIns="0" lIns="0" bIns="0" rIns="0">
            <a:spAutoFit/>
          </a:bodyPr>
          <a:lstStyle/>
          <a:p>
            <a:pPr algn="ctr" marL="0" indent="0" lvl="0">
              <a:lnSpc>
                <a:spcPts val="2089"/>
              </a:lnSpc>
              <a:spcBef>
                <a:spcPct val="0"/>
              </a:spcBef>
            </a:pPr>
            <a:r>
              <a:rPr lang="en-US" sz="1492">
                <a:solidFill>
                  <a:srgbClr val="101010"/>
                </a:solidFill>
                <a:latin typeface="Montserrat"/>
              </a:rPr>
              <a:t>To shield the whole infrastructure from malicious programs, the company has it installed with a robust anti-virus system, and an intrusion detection system to monitor for possible activities. They also maintain an authentication control and a delegation control system to control the access rights of each member properly.</a:t>
            </a:r>
          </a:p>
        </p:txBody>
      </p:sp>
      <p:sp>
        <p:nvSpPr>
          <p:cNvPr name="TextBox 47" id="47"/>
          <p:cNvSpPr txBox="true"/>
          <p:nvPr/>
        </p:nvSpPr>
        <p:spPr>
          <a:xfrm rot="0">
            <a:off x="9483210" y="5080574"/>
            <a:ext cx="2877407" cy="711952"/>
          </a:xfrm>
          <a:prstGeom prst="rect">
            <a:avLst/>
          </a:prstGeom>
        </p:spPr>
        <p:txBody>
          <a:bodyPr anchor="t" rtlCol="false" tIns="0" lIns="0" bIns="0" rIns="0">
            <a:spAutoFit/>
          </a:bodyPr>
          <a:lstStyle/>
          <a:p>
            <a:pPr algn="ctr" marL="0" indent="0" lvl="0">
              <a:lnSpc>
                <a:spcPts val="2913"/>
              </a:lnSpc>
              <a:spcBef>
                <a:spcPct val="0"/>
              </a:spcBef>
            </a:pPr>
            <a:r>
              <a:rPr lang="en-US" sz="2081">
                <a:solidFill>
                  <a:srgbClr val="000000"/>
                </a:solidFill>
                <a:latin typeface="Montserrat Bold"/>
              </a:rPr>
              <a:t>Security Components</a:t>
            </a:r>
          </a:p>
        </p:txBody>
      </p:sp>
      <p:sp>
        <p:nvSpPr>
          <p:cNvPr name="TextBox 48" id="48"/>
          <p:cNvSpPr txBox="true"/>
          <p:nvPr/>
        </p:nvSpPr>
        <p:spPr>
          <a:xfrm rot="0">
            <a:off x="13616120" y="5783001"/>
            <a:ext cx="2877407" cy="2904426"/>
          </a:xfrm>
          <a:prstGeom prst="rect">
            <a:avLst/>
          </a:prstGeom>
        </p:spPr>
        <p:txBody>
          <a:bodyPr anchor="t" rtlCol="false" tIns="0" lIns="0" bIns="0" rIns="0">
            <a:spAutoFit/>
          </a:bodyPr>
          <a:lstStyle/>
          <a:p>
            <a:pPr algn="ctr" marL="0" indent="0" lvl="0">
              <a:lnSpc>
                <a:spcPts val="2089"/>
              </a:lnSpc>
              <a:spcBef>
                <a:spcPct val="0"/>
              </a:spcBef>
            </a:pPr>
            <a:r>
              <a:rPr lang="en-US" sz="1492">
                <a:solidFill>
                  <a:srgbClr val="101010"/>
                </a:solidFill>
                <a:latin typeface="Montserrat"/>
              </a:rPr>
              <a:t>Monitoring tools are also highlighted as an essential component that the company should implement. Some of the tools they use include Nagios for monitoring and alerting services for servers, switches, applications, and services. Also, they use Puppet to manage and automate the server picture.</a:t>
            </a:r>
          </a:p>
        </p:txBody>
      </p:sp>
      <p:sp>
        <p:nvSpPr>
          <p:cNvPr name="TextBox 49" id="49"/>
          <p:cNvSpPr txBox="true"/>
          <p:nvPr/>
        </p:nvSpPr>
        <p:spPr>
          <a:xfrm rot="0">
            <a:off x="13616120" y="5252727"/>
            <a:ext cx="2877407" cy="348597"/>
          </a:xfrm>
          <a:prstGeom prst="rect">
            <a:avLst/>
          </a:prstGeom>
        </p:spPr>
        <p:txBody>
          <a:bodyPr anchor="t" rtlCol="false" tIns="0" lIns="0" bIns="0" rIns="0">
            <a:spAutoFit/>
          </a:bodyPr>
          <a:lstStyle/>
          <a:p>
            <a:pPr algn="ctr" marL="0" indent="0" lvl="0">
              <a:lnSpc>
                <a:spcPts val="2913"/>
              </a:lnSpc>
              <a:spcBef>
                <a:spcPct val="0"/>
              </a:spcBef>
            </a:pPr>
            <a:r>
              <a:rPr lang="en-US" sz="2081">
                <a:solidFill>
                  <a:srgbClr val="000000"/>
                </a:solidFill>
                <a:latin typeface="Montserrat Bold"/>
              </a:rPr>
              <a:t>Monitoring Tools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009199" y="360387"/>
            <a:ext cx="10269601" cy="9566226"/>
          </a:xfrm>
          <a:custGeom>
            <a:avLst/>
            <a:gdLst/>
            <a:ahLst/>
            <a:cxnLst/>
            <a:rect r="r" b="b" t="t" l="l"/>
            <a:pathLst>
              <a:path h="9566226" w="10269601">
                <a:moveTo>
                  <a:pt x="0" y="0"/>
                </a:moveTo>
                <a:lnTo>
                  <a:pt x="10269602" y="0"/>
                </a:lnTo>
                <a:lnTo>
                  <a:pt x="10269602" y="9566226"/>
                </a:lnTo>
                <a:lnTo>
                  <a:pt x="0" y="9566226"/>
                </a:lnTo>
                <a:lnTo>
                  <a:pt x="0" y="0"/>
                </a:lnTo>
                <a:close/>
              </a:path>
            </a:pathLst>
          </a:custGeom>
          <a:blipFill>
            <a:blip r:embed="rId2"/>
            <a:stretch>
              <a:fillRect l="0" t="0" r="-1697" b="0"/>
            </a:stretch>
          </a:blipFill>
        </p:spPr>
      </p:sp>
      <p:sp>
        <p:nvSpPr>
          <p:cNvPr name="Freeform 3" id="3"/>
          <p:cNvSpPr/>
          <p:nvPr/>
        </p:nvSpPr>
        <p:spPr>
          <a:xfrm flipH="false" flipV="false" rot="-1898322">
            <a:off x="14821871" y="-3109962"/>
            <a:ext cx="8774178" cy="8796169"/>
          </a:xfrm>
          <a:custGeom>
            <a:avLst/>
            <a:gdLst/>
            <a:ahLst/>
            <a:cxnLst/>
            <a:rect r="r" b="b" t="t" l="l"/>
            <a:pathLst>
              <a:path h="8796169" w="8774178">
                <a:moveTo>
                  <a:pt x="0" y="0"/>
                </a:moveTo>
                <a:lnTo>
                  <a:pt x="8774178" y="0"/>
                </a:lnTo>
                <a:lnTo>
                  <a:pt x="8774178" y="8796169"/>
                </a:lnTo>
                <a:lnTo>
                  <a:pt x="0" y="8796169"/>
                </a:lnTo>
                <a:lnTo>
                  <a:pt x="0" y="0"/>
                </a:lnTo>
                <a:close/>
              </a:path>
            </a:pathLst>
          </a:custGeom>
          <a:blipFill>
            <a:blip r:embed="rId3"/>
            <a:stretch>
              <a:fillRect l="0" t="0" r="0" b="0"/>
            </a:stretch>
          </a:blipFill>
        </p:spPr>
      </p:sp>
      <p:grpSp>
        <p:nvGrpSpPr>
          <p:cNvPr name="Group 4" id="4"/>
          <p:cNvGrpSpPr/>
          <p:nvPr/>
        </p:nvGrpSpPr>
        <p:grpSpPr>
          <a:xfrm rot="0">
            <a:off x="505886" y="8347692"/>
            <a:ext cx="1578921" cy="1578921"/>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898322">
            <a:off x="12719553" y="-4023370"/>
            <a:ext cx="8774178" cy="8796169"/>
          </a:xfrm>
          <a:custGeom>
            <a:avLst/>
            <a:gdLst/>
            <a:ahLst/>
            <a:cxnLst/>
            <a:rect r="r" b="b" t="t" l="l"/>
            <a:pathLst>
              <a:path h="8796169" w="8774178">
                <a:moveTo>
                  <a:pt x="0" y="0"/>
                </a:moveTo>
                <a:lnTo>
                  <a:pt x="8774178" y="0"/>
                </a:lnTo>
                <a:lnTo>
                  <a:pt x="8774178" y="8796168"/>
                </a:lnTo>
                <a:lnTo>
                  <a:pt x="0" y="8796168"/>
                </a:lnTo>
                <a:lnTo>
                  <a:pt x="0" y="0"/>
                </a:lnTo>
                <a:close/>
              </a:path>
            </a:pathLst>
          </a:custGeom>
          <a:blipFill>
            <a:blip r:embed="rId2"/>
            <a:stretch>
              <a:fillRect l="0" t="0" r="0" b="0"/>
            </a:stretch>
          </a:blipFill>
        </p:spPr>
      </p:sp>
      <p:grpSp>
        <p:nvGrpSpPr>
          <p:cNvPr name="Group 3" id="3"/>
          <p:cNvGrpSpPr/>
          <p:nvPr/>
        </p:nvGrpSpPr>
        <p:grpSpPr>
          <a:xfrm rot="0">
            <a:off x="483487" y="2086897"/>
            <a:ext cx="6218139" cy="621813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sq">
              <a:noFill/>
              <a:prstDash val="solid"/>
              <a:miter/>
            </a:ln>
          </p:spPr>
        </p:sp>
        <p:sp>
          <p:nvSpPr>
            <p:cNvPr name="TextBox 5" id="5"/>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6" id="6"/>
          <p:cNvGrpSpPr/>
          <p:nvPr/>
        </p:nvGrpSpPr>
        <p:grpSpPr>
          <a:xfrm rot="0">
            <a:off x="741219" y="2363976"/>
            <a:ext cx="5685609" cy="5688763"/>
            <a:chOff x="0" y="0"/>
            <a:chExt cx="6489360" cy="6492960"/>
          </a:xfrm>
        </p:grpSpPr>
        <p:sp>
          <p:nvSpPr>
            <p:cNvPr name="Freeform 7" id="7"/>
            <p:cNvSpPr/>
            <p:nvPr/>
          </p:nvSpPr>
          <p:spPr>
            <a:xfrm flipH="false" flipV="false" rot="0">
              <a:off x="0" y="0"/>
              <a:ext cx="6489446" cy="6493002"/>
            </a:xfrm>
            <a:custGeom>
              <a:avLst/>
              <a:gdLst/>
              <a:ahLst/>
              <a:cxnLst/>
              <a:rect r="r" b="b" t="t" l="l"/>
              <a:pathLst>
                <a:path h="6493002" w="6489446">
                  <a:moveTo>
                    <a:pt x="3244723" y="6493002"/>
                  </a:moveTo>
                  <a:cubicBezTo>
                    <a:pt x="3221863" y="6493002"/>
                    <a:pt x="3206623" y="6470142"/>
                    <a:pt x="3206623" y="6454902"/>
                  </a:cubicBezTo>
                  <a:cubicBezTo>
                    <a:pt x="3206623" y="6432042"/>
                    <a:pt x="3221863" y="6416802"/>
                    <a:pt x="3244723" y="6416802"/>
                  </a:cubicBezTo>
                  <a:cubicBezTo>
                    <a:pt x="3252343" y="6416802"/>
                    <a:pt x="3252343" y="6416802"/>
                    <a:pt x="3252343" y="6416802"/>
                  </a:cubicBezTo>
                  <a:cubicBezTo>
                    <a:pt x="3275203" y="6416802"/>
                    <a:pt x="3290443" y="6432042"/>
                    <a:pt x="3290443" y="6454902"/>
                  </a:cubicBezTo>
                  <a:cubicBezTo>
                    <a:pt x="3290443" y="6470142"/>
                    <a:pt x="3275203" y="6493002"/>
                    <a:pt x="3252343" y="6493002"/>
                  </a:cubicBezTo>
                  <a:cubicBezTo>
                    <a:pt x="3252343" y="6493002"/>
                    <a:pt x="3252343" y="6493002"/>
                    <a:pt x="3244723" y="6493002"/>
                  </a:cubicBezTo>
                  <a:close/>
                  <a:moveTo>
                    <a:pt x="3023870" y="6485382"/>
                  </a:moveTo>
                  <a:cubicBezTo>
                    <a:pt x="3008630" y="6477762"/>
                    <a:pt x="2993390" y="6462522"/>
                    <a:pt x="2993390" y="6439662"/>
                  </a:cubicBezTo>
                  <a:cubicBezTo>
                    <a:pt x="2993390" y="6424422"/>
                    <a:pt x="3008630" y="6409182"/>
                    <a:pt x="3031490" y="6409182"/>
                  </a:cubicBezTo>
                  <a:cubicBezTo>
                    <a:pt x="3054350" y="6409182"/>
                    <a:pt x="3069590" y="6424422"/>
                    <a:pt x="3069590" y="6447282"/>
                  </a:cubicBezTo>
                  <a:cubicBezTo>
                    <a:pt x="3069590" y="6470142"/>
                    <a:pt x="3046730" y="6485382"/>
                    <a:pt x="3031490" y="6485382"/>
                  </a:cubicBezTo>
                  <a:cubicBezTo>
                    <a:pt x="3031490" y="6485382"/>
                    <a:pt x="3031490" y="6485382"/>
                    <a:pt x="3023870" y="6485382"/>
                  </a:cubicBezTo>
                  <a:close/>
                  <a:moveTo>
                    <a:pt x="3427603" y="6447282"/>
                  </a:moveTo>
                  <a:cubicBezTo>
                    <a:pt x="3427603" y="6424422"/>
                    <a:pt x="3442843" y="6409182"/>
                    <a:pt x="3465703" y="6409182"/>
                  </a:cubicBezTo>
                  <a:cubicBezTo>
                    <a:pt x="3480943" y="6401562"/>
                    <a:pt x="3503803" y="6424422"/>
                    <a:pt x="3503803" y="6439662"/>
                  </a:cubicBezTo>
                  <a:cubicBezTo>
                    <a:pt x="3503803" y="6462522"/>
                    <a:pt x="3488563" y="6477762"/>
                    <a:pt x="3465703" y="6485382"/>
                  </a:cubicBezTo>
                  <a:cubicBezTo>
                    <a:pt x="3442843" y="6485382"/>
                    <a:pt x="3427603" y="6470142"/>
                    <a:pt x="3427603" y="6447282"/>
                  </a:cubicBezTo>
                  <a:close/>
                  <a:moveTo>
                    <a:pt x="2810637" y="6462522"/>
                  </a:moveTo>
                  <a:cubicBezTo>
                    <a:pt x="2787777" y="6454902"/>
                    <a:pt x="2772537" y="6439662"/>
                    <a:pt x="2780157" y="6416802"/>
                  </a:cubicBezTo>
                  <a:cubicBezTo>
                    <a:pt x="2780157" y="6401562"/>
                    <a:pt x="2803017" y="6386322"/>
                    <a:pt x="2818257" y="6386322"/>
                  </a:cubicBezTo>
                  <a:cubicBezTo>
                    <a:pt x="2841117" y="6386322"/>
                    <a:pt x="2856357" y="6409182"/>
                    <a:pt x="2856357" y="6432042"/>
                  </a:cubicBezTo>
                  <a:cubicBezTo>
                    <a:pt x="2848737" y="6447282"/>
                    <a:pt x="2833497" y="6462522"/>
                    <a:pt x="2818257" y="6462522"/>
                  </a:cubicBezTo>
                  <a:cubicBezTo>
                    <a:pt x="2818257" y="6462522"/>
                    <a:pt x="2810637" y="6462522"/>
                    <a:pt x="2810637" y="6462522"/>
                  </a:cubicBezTo>
                  <a:close/>
                  <a:moveTo>
                    <a:pt x="3640836" y="6424422"/>
                  </a:moveTo>
                  <a:cubicBezTo>
                    <a:pt x="3640836" y="6409182"/>
                    <a:pt x="3656076" y="6386322"/>
                    <a:pt x="3671316" y="6386322"/>
                  </a:cubicBezTo>
                  <a:cubicBezTo>
                    <a:pt x="3694176" y="6378702"/>
                    <a:pt x="3709416" y="6393942"/>
                    <a:pt x="3717036" y="6416802"/>
                  </a:cubicBezTo>
                  <a:cubicBezTo>
                    <a:pt x="3717036" y="6439662"/>
                    <a:pt x="3701796" y="6454902"/>
                    <a:pt x="3686556" y="6462522"/>
                  </a:cubicBezTo>
                  <a:cubicBezTo>
                    <a:pt x="3678936" y="6462522"/>
                    <a:pt x="3678936" y="6462522"/>
                    <a:pt x="3678936" y="6462522"/>
                  </a:cubicBezTo>
                  <a:cubicBezTo>
                    <a:pt x="3656076" y="6462522"/>
                    <a:pt x="3640836" y="6447282"/>
                    <a:pt x="3640836" y="6424422"/>
                  </a:cubicBezTo>
                  <a:close/>
                  <a:moveTo>
                    <a:pt x="2597404" y="6424422"/>
                  </a:moveTo>
                  <a:cubicBezTo>
                    <a:pt x="2574544" y="6424422"/>
                    <a:pt x="2566924" y="6401562"/>
                    <a:pt x="2566924" y="6378702"/>
                  </a:cubicBezTo>
                  <a:cubicBezTo>
                    <a:pt x="2574544" y="6363462"/>
                    <a:pt x="2589784" y="6348222"/>
                    <a:pt x="2612644" y="6348222"/>
                  </a:cubicBezTo>
                  <a:cubicBezTo>
                    <a:pt x="2635504" y="6355842"/>
                    <a:pt x="2650744" y="6378702"/>
                    <a:pt x="2643124" y="6393942"/>
                  </a:cubicBezTo>
                  <a:cubicBezTo>
                    <a:pt x="2635504" y="6416802"/>
                    <a:pt x="2620264" y="6424422"/>
                    <a:pt x="2605024" y="6424422"/>
                  </a:cubicBezTo>
                  <a:cubicBezTo>
                    <a:pt x="2605024" y="6424422"/>
                    <a:pt x="2597404" y="6424422"/>
                    <a:pt x="2597404" y="6424422"/>
                  </a:cubicBezTo>
                  <a:close/>
                  <a:moveTo>
                    <a:pt x="3854196" y="6393942"/>
                  </a:moveTo>
                  <a:cubicBezTo>
                    <a:pt x="3846576" y="6371082"/>
                    <a:pt x="3861816" y="6355842"/>
                    <a:pt x="3884676" y="6348222"/>
                  </a:cubicBezTo>
                  <a:cubicBezTo>
                    <a:pt x="3899916" y="6348222"/>
                    <a:pt x="3922776" y="6355842"/>
                    <a:pt x="3930396" y="6378702"/>
                  </a:cubicBezTo>
                  <a:cubicBezTo>
                    <a:pt x="3930396" y="6401562"/>
                    <a:pt x="3915156" y="6416802"/>
                    <a:pt x="3899916" y="6424422"/>
                  </a:cubicBezTo>
                  <a:cubicBezTo>
                    <a:pt x="3892296" y="6424422"/>
                    <a:pt x="3892296" y="6424422"/>
                    <a:pt x="3892296" y="6424422"/>
                  </a:cubicBezTo>
                  <a:cubicBezTo>
                    <a:pt x="3869436" y="6424422"/>
                    <a:pt x="3854196" y="6409182"/>
                    <a:pt x="3854196" y="6393942"/>
                  </a:cubicBezTo>
                  <a:close/>
                  <a:moveTo>
                    <a:pt x="2384171" y="6378702"/>
                  </a:moveTo>
                  <a:cubicBezTo>
                    <a:pt x="2368931" y="6371082"/>
                    <a:pt x="2353691" y="6348222"/>
                    <a:pt x="2361311" y="6325362"/>
                  </a:cubicBezTo>
                  <a:cubicBezTo>
                    <a:pt x="2368931" y="6310122"/>
                    <a:pt x="2384171" y="6294882"/>
                    <a:pt x="2407031" y="6302502"/>
                  </a:cubicBezTo>
                  <a:cubicBezTo>
                    <a:pt x="2429891" y="6310122"/>
                    <a:pt x="2437511" y="6325362"/>
                    <a:pt x="2437511" y="6348222"/>
                  </a:cubicBezTo>
                  <a:cubicBezTo>
                    <a:pt x="2429891" y="6363462"/>
                    <a:pt x="2414651" y="6378702"/>
                    <a:pt x="2399411" y="6378702"/>
                  </a:cubicBezTo>
                  <a:cubicBezTo>
                    <a:pt x="2391791" y="6378702"/>
                    <a:pt x="2391791" y="6378702"/>
                    <a:pt x="2384171" y="6378702"/>
                  </a:cubicBezTo>
                  <a:close/>
                  <a:moveTo>
                    <a:pt x="4059809" y="6348222"/>
                  </a:moveTo>
                  <a:cubicBezTo>
                    <a:pt x="4052189" y="6325362"/>
                    <a:pt x="4067429" y="6302502"/>
                    <a:pt x="4090289" y="6302502"/>
                  </a:cubicBezTo>
                  <a:cubicBezTo>
                    <a:pt x="4105529" y="6294882"/>
                    <a:pt x="4128389" y="6302502"/>
                    <a:pt x="4136009" y="6325362"/>
                  </a:cubicBezTo>
                  <a:cubicBezTo>
                    <a:pt x="4143629" y="6348222"/>
                    <a:pt x="4128389" y="6371082"/>
                    <a:pt x="4105529" y="6371082"/>
                  </a:cubicBezTo>
                  <a:cubicBezTo>
                    <a:pt x="4105529" y="6371082"/>
                    <a:pt x="4097909" y="6371082"/>
                    <a:pt x="4097909" y="6371082"/>
                  </a:cubicBezTo>
                  <a:cubicBezTo>
                    <a:pt x="4082669" y="6371082"/>
                    <a:pt x="4067429" y="6363462"/>
                    <a:pt x="4059809" y="6348222"/>
                  </a:cubicBezTo>
                  <a:close/>
                  <a:moveTo>
                    <a:pt x="2178558" y="6310122"/>
                  </a:moveTo>
                  <a:cubicBezTo>
                    <a:pt x="2163318" y="6302502"/>
                    <a:pt x="2148078" y="6279642"/>
                    <a:pt x="2155698" y="6264402"/>
                  </a:cubicBezTo>
                  <a:cubicBezTo>
                    <a:pt x="2163318" y="6241542"/>
                    <a:pt x="2186178" y="6233922"/>
                    <a:pt x="2209038" y="6241542"/>
                  </a:cubicBezTo>
                  <a:cubicBezTo>
                    <a:pt x="2224278" y="6249162"/>
                    <a:pt x="2239518" y="6264402"/>
                    <a:pt x="2231898" y="6287262"/>
                  </a:cubicBezTo>
                  <a:cubicBezTo>
                    <a:pt x="2224278" y="6302502"/>
                    <a:pt x="2209038" y="6310122"/>
                    <a:pt x="2193798" y="6310122"/>
                  </a:cubicBezTo>
                  <a:cubicBezTo>
                    <a:pt x="2186178" y="6310122"/>
                    <a:pt x="2186178" y="6310122"/>
                    <a:pt x="2178558" y="6310122"/>
                  </a:cubicBezTo>
                  <a:close/>
                  <a:moveTo>
                    <a:pt x="4265549" y="6287262"/>
                  </a:moveTo>
                  <a:cubicBezTo>
                    <a:pt x="4257929" y="6264402"/>
                    <a:pt x="4273169" y="6241542"/>
                    <a:pt x="4288409" y="6233922"/>
                  </a:cubicBezTo>
                  <a:cubicBezTo>
                    <a:pt x="4311269" y="6226302"/>
                    <a:pt x="4334129" y="6241542"/>
                    <a:pt x="4341749" y="6256782"/>
                  </a:cubicBezTo>
                  <a:cubicBezTo>
                    <a:pt x="4341749" y="6279642"/>
                    <a:pt x="4334129" y="6302502"/>
                    <a:pt x="4311269" y="6310122"/>
                  </a:cubicBezTo>
                  <a:cubicBezTo>
                    <a:pt x="4311269" y="6310122"/>
                    <a:pt x="4303649" y="6310122"/>
                    <a:pt x="4303649" y="6310122"/>
                  </a:cubicBezTo>
                  <a:cubicBezTo>
                    <a:pt x="4288409" y="6310122"/>
                    <a:pt x="4273169" y="6302502"/>
                    <a:pt x="4265549" y="6287262"/>
                  </a:cubicBezTo>
                  <a:close/>
                  <a:moveTo>
                    <a:pt x="1980565" y="6233922"/>
                  </a:moveTo>
                  <a:cubicBezTo>
                    <a:pt x="1957705" y="6226302"/>
                    <a:pt x="1950085" y="6203442"/>
                    <a:pt x="1957705" y="6180582"/>
                  </a:cubicBezTo>
                  <a:cubicBezTo>
                    <a:pt x="1965325" y="6165342"/>
                    <a:pt x="1988185" y="6157722"/>
                    <a:pt x="2011045" y="6165342"/>
                  </a:cubicBezTo>
                  <a:cubicBezTo>
                    <a:pt x="2026285" y="6172962"/>
                    <a:pt x="2033905" y="6195822"/>
                    <a:pt x="2026285" y="6211062"/>
                  </a:cubicBezTo>
                  <a:cubicBezTo>
                    <a:pt x="2018665" y="6226302"/>
                    <a:pt x="2011045" y="6233922"/>
                    <a:pt x="1995805" y="6233922"/>
                  </a:cubicBezTo>
                  <a:cubicBezTo>
                    <a:pt x="1988185" y="6233922"/>
                    <a:pt x="1980565" y="6233922"/>
                    <a:pt x="1980565" y="6233922"/>
                  </a:cubicBezTo>
                  <a:close/>
                  <a:moveTo>
                    <a:pt x="4463542" y="6211062"/>
                  </a:moveTo>
                  <a:cubicBezTo>
                    <a:pt x="4455922" y="6188202"/>
                    <a:pt x="4463542" y="6165342"/>
                    <a:pt x="4486402" y="6157722"/>
                  </a:cubicBezTo>
                  <a:cubicBezTo>
                    <a:pt x="4509262" y="6150102"/>
                    <a:pt x="4524502" y="6157722"/>
                    <a:pt x="4539742" y="6180582"/>
                  </a:cubicBezTo>
                  <a:cubicBezTo>
                    <a:pt x="4547362" y="6195822"/>
                    <a:pt x="4532122" y="6218682"/>
                    <a:pt x="4516882" y="6226302"/>
                  </a:cubicBezTo>
                  <a:cubicBezTo>
                    <a:pt x="4509262" y="6233922"/>
                    <a:pt x="4509262" y="6233922"/>
                    <a:pt x="4501642" y="6233922"/>
                  </a:cubicBezTo>
                  <a:cubicBezTo>
                    <a:pt x="4486402" y="6233922"/>
                    <a:pt x="4471162" y="6226302"/>
                    <a:pt x="4463542" y="6211062"/>
                  </a:cubicBezTo>
                  <a:close/>
                  <a:moveTo>
                    <a:pt x="1782445" y="6142482"/>
                  </a:moveTo>
                  <a:cubicBezTo>
                    <a:pt x="1759585" y="6134862"/>
                    <a:pt x="1751965" y="6112002"/>
                    <a:pt x="1767205" y="6089142"/>
                  </a:cubicBezTo>
                  <a:cubicBezTo>
                    <a:pt x="1774825" y="6073902"/>
                    <a:pt x="1797685" y="6066282"/>
                    <a:pt x="1812925" y="6073902"/>
                  </a:cubicBezTo>
                  <a:cubicBezTo>
                    <a:pt x="1835785" y="6081522"/>
                    <a:pt x="1843405" y="6104382"/>
                    <a:pt x="1835785" y="6127242"/>
                  </a:cubicBezTo>
                  <a:cubicBezTo>
                    <a:pt x="1828165" y="6134862"/>
                    <a:pt x="1812925" y="6142482"/>
                    <a:pt x="1797685" y="6142482"/>
                  </a:cubicBezTo>
                  <a:cubicBezTo>
                    <a:pt x="1790065" y="6142482"/>
                    <a:pt x="1790065" y="6142482"/>
                    <a:pt x="1782445" y="6142482"/>
                  </a:cubicBezTo>
                  <a:close/>
                  <a:moveTo>
                    <a:pt x="4661535" y="6119622"/>
                  </a:moveTo>
                  <a:cubicBezTo>
                    <a:pt x="4653915" y="6104382"/>
                    <a:pt x="4661535" y="6081522"/>
                    <a:pt x="4676775" y="6073902"/>
                  </a:cubicBezTo>
                  <a:cubicBezTo>
                    <a:pt x="4699635" y="6058662"/>
                    <a:pt x="4722495" y="6066282"/>
                    <a:pt x="4730115" y="6089142"/>
                  </a:cubicBezTo>
                  <a:cubicBezTo>
                    <a:pt x="4737735" y="6104382"/>
                    <a:pt x="4730115" y="6127242"/>
                    <a:pt x="4714875" y="6134862"/>
                  </a:cubicBezTo>
                  <a:cubicBezTo>
                    <a:pt x="4707255" y="6142482"/>
                    <a:pt x="4699635" y="6142482"/>
                    <a:pt x="4692015" y="6142482"/>
                  </a:cubicBezTo>
                  <a:cubicBezTo>
                    <a:pt x="4684395" y="6142482"/>
                    <a:pt x="4669155" y="6134862"/>
                    <a:pt x="4661535" y="6119622"/>
                  </a:cubicBezTo>
                  <a:close/>
                  <a:moveTo>
                    <a:pt x="1592072" y="6035802"/>
                  </a:moveTo>
                  <a:cubicBezTo>
                    <a:pt x="1576832" y="6028182"/>
                    <a:pt x="1569212" y="6005322"/>
                    <a:pt x="1576832" y="5982462"/>
                  </a:cubicBezTo>
                  <a:cubicBezTo>
                    <a:pt x="1592072" y="5967222"/>
                    <a:pt x="1614932" y="5959602"/>
                    <a:pt x="1630172" y="5974842"/>
                  </a:cubicBezTo>
                  <a:cubicBezTo>
                    <a:pt x="1645412" y="5982462"/>
                    <a:pt x="1653032" y="6005322"/>
                    <a:pt x="1645412" y="6020562"/>
                  </a:cubicBezTo>
                  <a:cubicBezTo>
                    <a:pt x="1637792" y="6035802"/>
                    <a:pt x="1622552" y="6043422"/>
                    <a:pt x="1607312" y="6043422"/>
                  </a:cubicBezTo>
                  <a:cubicBezTo>
                    <a:pt x="1607312" y="6043422"/>
                    <a:pt x="1599692" y="6043422"/>
                    <a:pt x="1592072" y="6035802"/>
                  </a:cubicBezTo>
                  <a:close/>
                  <a:moveTo>
                    <a:pt x="4852035" y="6020562"/>
                  </a:moveTo>
                  <a:cubicBezTo>
                    <a:pt x="4836795" y="6005322"/>
                    <a:pt x="4844415" y="5982462"/>
                    <a:pt x="4859655" y="5967222"/>
                  </a:cubicBezTo>
                  <a:cubicBezTo>
                    <a:pt x="4882515" y="5959602"/>
                    <a:pt x="4905375" y="5959602"/>
                    <a:pt x="4912995" y="5982462"/>
                  </a:cubicBezTo>
                  <a:cubicBezTo>
                    <a:pt x="4928235" y="5997702"/>
                    <a:pt x="4920615" y="6020562"/>
                    <a:pt x="4905375" y="6035802"/>
                  </a:cubicBezTo>
                  <a:cubicBezTo>
                    <a:pt x="4897755" y="6035802"/>
                    <a:pt x="4890135" y="6035802"/>
                    <a:pt x="4882515" y="6035802"/>
                  </a:cubicBezTo>
                  <a:cubicBezTo>
                    <a:pt x="4867275" y="6035802"/>
                    <a:pt x="4859655" y="6035802"/>
                    <a:pt x="4852035" y="6020562"/>
                  </a:cubicBezTo>
                  <a:close/>
                  <a:moveTo>
                    <a:pt x="1409319" y="5921502"/>
                  </a:moveTo>
                  <a:cubicBezTo>
                    <a:pt x="1394079" y="5906262"/>
                    <a:pt x="1386459" y="5883402"/>
                    <a:pt x="1401699" y="5868162"/>
                  </a:cubicBezTo>
                  <a:cubicBezTo>
                    <a:pt x="1409319" y="5852922"/>
                    <a:pt x="1432179" y="5845302"/>
                    <a:pt x="1455039" y="5860542"/>
                  </a:cubicBezTo>
                  <a:cubicBezTo>
                    <a:pt x="1470279" y="5868162"/>
                    <a:pt x="1470279" y="5891022"/>
                    <a:pt x="1462659" y="5906262"/>
                  </a:cubicBezTo>
                  <a:cubicBezTo>
                    <a:pt x="1455039" y="5921502"/>
                    <a:pt x="1439799" y="5929122"/>
                    <a:pt x="1432179" y="5929122"/>
                  </a:cubicBezTo>
                  <a:cubicBezTo>
                    <a:pt x="1424559" y="5929122"/>
                    <a:pt x="1416939" y="5921502"/>
                    <a:pt x="1409319" y="5921502"/>
                  </a:cubicBezTo>
                  <a:close/>
                  <a:moveTo>
                    <a:pt x="5034788" y="5906262"/>
                  </a:moveTo>
                  <a:cubicBezTo>
                    <a:pt x="5019548" y="5891022"/>
                    <a:pt x="5027168" y="5868162"/>
                    <a:pt x="5042408" y="5852922"/>
                  </a:cubicBezTo>
                  <a:cubicBezTo>
                    <a:pt x="5057648" y="5845302"/>
                    <a:pt x="5080508" y="5845302"/>
                    <a:pt x="5095748" y="5860542"/>
                  </a:cubicBezTo>
                  <a:cubicBezTo>
                    <a:pt x="5103368" y="5883402"/>
                    <a:pt x="5103368" y="5906262"/>
                    <a:pt x="5080508" y="5913882"/>
                  </a:cubicBezTo>
                  <a:cubicBezTo>
                    <a:pt x="5080508" y="5921502"/>
                    <a:pt x="5072888" y="5921502"/>
                    <a:pt x="5065268" y="5921502"/>
                  </a:cubicBezTo>
                  <a:cubicBezTo>
                    <a:pt x="5050028" y="5921502"/>
                    <a:pt x="5034788" y="5913882"/>
                    <a:pt x="5034788" y="5906262"/>
                  </a:cubicBezTo>
                  <a:close/>
                  <a:moveTo>
                    <a:pt x="1234059" y="5791962"/>
                  </a:moveTo>
                  <a:cubicBezTo>
                    <a:pt x="1218819" y="5776722"/>
                    <a:pt x="1211199" y="5753862"/>
                    <a:pt x="1226439" y="5738622"/>
                  </a:cubicBezTo>
                  <a:cubicBezTo>
                    <a:pt x="1241679" y="5723382"/>
                    <a:pt x="1264539" y="5715762"/>
                    <a:pt x="1279779" y="5731002"/>
                  </a:cubicBezTo>
                  <a:cubicBezTo>
                    <a:pt x="1295019" y="5746242"/>
                    <a:pt x="1302639" y="5769102"/>
                    <a:pt x="1287399" y="5784342"/>
                  </a:cubicBezTo>
                  <a:cubicBezTo>
                    <a:pt x="1279779" y="5791962"/>
                    <a:pt x="1272159" y="5799582"/>
                    <a:pt x="1256919" y="5799582"/>
                  </a:cubicBezTo>
                  <a:cubicBezTo>
                    <a:pt x="1249299" y="5799582"/>
                    <a:pt x="1241679" y="5799582"/>
                    <a:pt x="1234059" y="5791962"/>
                  </a:cubicBezTo>
                  <a:close/>
                  <a:moveTo>
                    <a:pt x="5202301" y="5784342"/>
                  </a:moveTo>
                  <a:cubicBezTo>
                    <a:pt x="5194681" y="5761482"/>
                    <a:pt x="5194681" y="5738622"/>
                    <a:pt x="5209921" y="5731002"/>
                  </a:cubicBezTo>
                  <a:cubicBezTo>
                    <a:pt x="5225161" y="5715762"/>
                    <a:pt x="5248021" y="5715762"/>
                    <a:pt x="5263261" y="5731002"/>
                  </a:cubicBezTo>
                  <a:cubicBezTo>
                    <a:pt x="5278501" y="5753862"/>
                    <a:pt x="5270881" y="5776722"/>
                    <a:pt x="5255641" y="5784342"/>
                  </a:cubicBezTo>
                  <a:cubicBezTo>
                    <a:pt x="5248021" y="5791962"/>
                    <a:pt x="5240401" y="5791962"/>
                    <a:pt x="5232781" y="5791962"/>
                  </a:cubicBezTo>
                  <a:cubicBezTo>
                    <a:pt x="5225161" y="5791962"/>
                    <a:pt x="5209921" y="5791962"/>
                    <a:pt x="5202301" y="5784342"/>
                  </a:cubicBezTo>
                  <a:close/>
                  <a:moveTo>
                    <a:pt x="1066292" y="5647055"/>
                  </a:moveTo>
                  <a:cubicBezTo>
                    <a:pt x="1051052" y="5639435"/>
                    <a:pt x="1051052" y="5608955"/>
                    <a:pt x="1066292" y="5593715"/>
                  </a:cubicBezTo>
                  <a:cubicBezTo>
                    <a:pt x="1081532" y="5578475"/>
                    <a:pt x="1104392" y="5578475"/>
                    <a:pt x="1119632" y="5593715"/>
                  </a:cubicBezTo>
                  <a:cubicBezTo>
                    <a:pt x="1134872" y="5608955"/>
                    <a:pt x="1134872" y="5631815"/>
                    <a:pt x="1119632" y="5647055"/>
                  </a:cubicBezTo>
                  <a:cubicBezTo>
                    <a:pt x="1112012" y="5654675"/>
                    <a:pt x="1104392" y="5662295"/>
                    <a:pt x="1096772" y="5662295"/>
                  </a:cubicBezTo>
                  <a:cubicBezTo>
                    <a:pt x="1081532" y="5662295"/>
                    <a:pt x="1073912" y="5654675"/>
                    <a:pt x="1066292" y="5647055"/>
                  </a:cubicBezTo>
                  <a:close/>
                  <a:moveTo>
                    <a:pt x="5369687" y="5647055"/>
                  </a:moveTo>
                  <a:cubicBezTo>
                    <a:pt x="5354447" y="5631815"/>
                    <a:pt x="5354447" y="5601335"/>
                    <a:pt x="5369687" y="5593715"/>
                  </a:cubicBezTo>
                  <a:cubicBezTo>
                    <a:pt x="5384927" y="5578475"/>
                    <a:pt x="5407787" y="5578475"/>
                    <a:pt x="5423027" y="5593715"/>
                  </a:cubicBezTo>
                  <a:cubicBezTo>
                    <a:pt x="5438267" y="5608955"/>
                    <a:pt x="5438267" y="5631815"/>
                    <a:pt x="5423027" y="5647055"/>
                  </a:cubicBezTo>
                  <a:cubicBezTo>
                    <a:pt x="5415407" y="5654675"/>
                    <a:pt x="5407787" y="5654675"/>
                    <a:pt x="5400167" y="5654675"/>
                  </a:cubicBezTo>
                  <a:cubicBezTo>
                    <a:pt x="5384927" y="5654675"/>
                    <a:pt x="5377307" y="5654675"/>
                    <a:pt x="5369687" y="5647055"/>
                  </a:cubicBezTo>
                  <a:close/>
                  <a:moveTo>
                    <a:pt x="914019" y="5502275"/>
                  </a:moveTo>
                  <a:cubicBezTo>
                    <a:pt x="898779" y="5487035"/>
                    <a:pt x="898779" y="5464175"/>
                    <a:pt x="914019" y="5448935"/>
                  </a:cubicBezTo>
                  <a:cubicBezTo>
                    <a:pt x="929259" y="5433695"/>
                    <a:pt x="952119" y="5433695"/>
                    <a:pt x="967359" y="5448935"/>
                  </a:cubicBezTo>
                  <a:cubicBezTo>
                    <a:pt x="982599" y="5464175"/>
                    <a:pt x="982599" y="5487035"/>
                    <a:pt x="967359" y="5502275"/>
                  </a:cubicBezTo>
                  <a:cubicBezTo>
                    <a:pt x="959739" y="5509895"/>
                    <a:pt x="952119" y="5509895"/>
                    <a:pt x="936879" y="5509895"/>
                  </a:cubicBezTo>
                  <a:cubicBezTo>
                    <a:pt x="929259" y="5509895"/>
                    <a:pt x="921639" y="5509895"/>
                    <a:pt x="914019" y="5502275"/>
                  </a:cubicBezTo>
                  <a:close/>
                  <a:moveTo>
                    <a:pt x="5522087" y="5494655"/>
                  </a:moveTo>
                  <a:cubicBezTo>
                    <a:pt x="5506847" y="5479415"/>
                    <a:pt x="5506847" y="5456555"/>
                    <a:pt x="5522087" y="5441315"/>
                  </a:cubicBezTo>
                  <a:cubicBezTo>
                    <a:pt x="5537327" y="5426075"/>
                    <a:pt x="5560187" y="5426075"/>
                    <a:pt x="5575427" y="5441315"/>
                  </a:cubicBezTo>
                  <a:cubicBezTo>
                    <a:pt x="5590667" y="5456555"/>
                    <a:pt x="5590667" y="5479415"/>
                    <a:pt x="5575427" y="5494655"/>
                  </a:cubicBezTo>
                  <a:cubicBezTo>
                    <a:pt x="5567807" y="5502275"/>
                    <a:pt x="5560187" y="5509895"/>
                    <a:pt x="5552567" y="5509895"/>
                  </a:cubicBezTo>
                  <a:cubicBezTo>
                    <a:pt x="5544947" y="5509895"/>
                    <a:pt x="5529707" y="5502275"/>
                    <a:pt x="5522087" y="5494655"/>
                  </a:cubicBezTo>
                  <a:close/>
                  <a:moveTo>
                    <a:pt x="769366" y="5342255"/>
                  </a:moveTo>
                  <a:cubicBezTo>
                    <a:pt x="754126" y="5319395"/>
                    <a:pt x="754126" y="5296535"/>
                    <a:pt x="769366" y="5288915"/>
                  </a:cubicBezTo>
                  <a:cubicBezTo>
                    <a:pt x="784606" y="5273675"/>
                    <a:pt x="815086" y="5273675"/>
                    <a:pt x="822706" y="5288915"/>
                  </a:cubicBezTo>
                  <a:cubicBezTo>
                    <a:pt x="837946" y="5304155"/>
                    <a:pt x="837946" y="5327015"/>
                    <a:pt x="822706" y="5342255"/>
                  </a:cubicBezTo>
                  <a:cubicBezTo>
                    <a:pt x="815086" y="5349875"/>
                    <a:pt x="807466" y="5349875"/>
                    <a:pt x="799846" y="5349875"/>
                  </a:cubicBezTo>
                  <a:cubicBezTo>
                    <a:pt x="784606" y="5349875"/>
                    <a:pt x="776986" y="5349875"/>
                    <a:pt x="769366" y="5342255"/>
                  </a:cubicBezTo>
                  <a:close/>
                  <a:moveTo>
                    <a:pt x="5666867" y="5342255"/>
                  </a:moveTo>
                  <a:cubicBezTo>
                    <a:pt x="5651627" y="5327015"/>
                    <a:pt x="5651627" y="5304155"/>
                    <a:pt x="5666867" y="5288915"/>
                  </a:cubicBezTo>
                  <a:cubicBezTo>
                    <a:pt x="5682107" y="5266055"/>
                    <a:pt x="5704967" y="5266055"/>
                    <a:pt x="5720207" y="5281295"/>
                  </a:cubicBezTo>
                  <a:cubicBezTo>
                    <a:pt x="5735447" y="5296535"/>
                    <a:pt x="5735447" y="5319395"/>
                    <a:pt x="5720207" y="5334635"/>
                  </a:cubicBezTo>
                  <a:cubicBezTo>
                    <a:pt x="5712587" y="5342255"/>
                    <a:pt x="5704967" y="5349875"/>
                    <a:pt x="5697347" y="5349875"/>
                  </a:cubicBezTo>
                  <a:cubicBezTo>
                    <a:pt x="5682107" y="5349875"/>
                    <a:pt x="5674487" y="5342255"/>
                    <a:pt x="5666867" y="5342255"/>
                  </a:cubicBezTo>
                  <a:close/>
                  <a:moveTo>
                    <a:pt x="632206" y="5166995"/>
                  </a:moveTo>
                  <a:cubicBezTo>
                    <a:pt x="616966" y="5151755"/>
                    <a:pt x="624586" y="5128895"/>
                    <a:pt x="639826" y="5113655"/>
                  </a:cubicBezTo>
                  <a:cubicBezTo>
                    <a:pt x="655066" y="5106035"/>
                    <a:pt x="685546" y="5106035"/>
                    <a:pt x="693166" y="5121275"/>
                  </a:cubicBezTo>
                  <a:cubicBezTo>
                    <a:pt x="708406" y="5144135"/>
                    <a:pt x="700786" y="5166995"/>
                    <a:pt x="685546" y="5174615"/>
                  </a:cubicBezTo>
                  <a:cubicBezTo>
                    <a:pt x="677926" y="5182235"/>
                    <a:pt x="670306" y="5182235"/>
                    <a:pt x="662686" y="5182235"/>
                  </a:cubicBezTo>
                  <a:cubicBezTo>
                    <a:pt x="655066" y="5182235"/>
                    <a:pt x="639826" y="5182235"/>
                    <a:pt x="632206" y="5166995"/>
                  </a:cubicBezTo>
                  <a:close/>
                  <a:moveTo>
                    <a:pt x="5803900" y="5174615"/>
                  </a:moveTo>
                  <a:cubicBezTo>
                    <a:pt x="5788660" y="5159375"/>
                    <a:pt x="5781040" y="5136515"/>
                    <a:pt x="5796280" y="5121275"/>
                  </a:cubicBezTo>
                  <a:cubicBezTo>
                    <a:pt x="5811520" y="5106035"/>
                    <a:pt x="5834380" y="5098415"/>
                    <a:pt x="5849620" y="5113655"/>
                  </a:cubicBezTo>
                  <a:cubicBezTo>
                    <a:pt x="5864860" y="5121275"/>
                    <a:pt x="5872480" y="5144135"/>
                    <a:pt x="5857240" y="5166995"/>
                  </a:cubicBezTo>
                  <a:cubicBezTo>
                    <a:pt x="5849620" y="5174615"/>
                    <a:pt x="5842000" y="5182235"/>
                    <a:pt x="5826760" y="5182235"/>
                  </a:cubicBezTo>
                  <a:cubicBezTo>
                    <a:pt x="5819140" y="5182235"/>
                    <a:pt x="5811520" y="5174615"/>
                    <a:pt x="5803900" y="5174615"/>
                  </a:cubicBezTo>
                  <a:close/>
                  <a:moveTo>
                    <a:pt x="510286" y="4991608"/>
                  </a:moveTo>
                  <a:cubicBezTo>
                    <a:pt x="495046" y="4976368"/>
                    <a:pt x="502666" y="4945888"/>
                    <a:pt x="517906" y="4938268"/>
                  </a:cubicBezTo>
                  <a:cubicBezTo>
                    <a:pt x="540766" y="4923028"/>
                    <a:pt x="563626" y="4930648"/>
                    <a:pt x="571246" y="4945888"/>
                  </a:cubicBezTo>
                  <a:cubicBezTo>
                    <a:pt x="586486" y="4968748"/>
                    <a:pt x="578866" y="4991608"/>
                    <a:pt x="563626" y="4999228"/>
                  </a:cubicBezTo>
                  <a:cubicBezTo>
                    <a:pt x="556006" y="5006848"/>
                    <a:pt x="548386" y="5006848"/>
                    <a:pt x="540766" y="5006848"/>
                  </a:cubicBezTo>
                  <a:cubicBezTo>
                    <a:pt x="533146" y="5006848"/>
                    <a:pt x="517906" y="4999228"/>
                    <a:pt x="510286" y="4991608"/>
                  </a:cubicBezTo>
                  <a:close/>
                  <a:moveTo>
                    <a:pt x="5925693" y="4999228"/>
                  </a:moveTo>
                  <a:cubicBezTo>
                    <a:pt x="5910453" y="4983988"/>
                    <a:pt x="5902833" y="4961128"/>
                    <a:pt x="5918073" y="4945888"/>
                  </a:cubicBezTo>
                  <a:cubicBezTo>
                    <a:pt x="5925693" y="4923028"/>
                    <a:pt x="5948553" y="4923028"/>
                    <a:pt x="5971413" y="4930648"/>
                  </a:cubicBezTo>
                  <a:cubicBezTo>
                    <a:pt x="5986653" y="4945888"/>
                    <a:pt x="5994273" y="4968748"/>
                    <a:pt x="5979033" y="4983988"/>
                  </a:cubicBezTo>
                  <a:cubicBezTo>
                    <a:pt x="5971413" y="4999228"/>
                    <a:pt x="5963793" y="5006848"/>
                    <a:pt x="5948553" y="5006848"/>
                  </a:cubicBezTo>
                  <a:cubicBezTo>
                    <a:pt x="5940933" y="5006848"/>
                    <a:pt x="5933313" y="4999228"/>
                    <a:pt x="5925693" y="4999228"/>
                  </a:cubicBezTo>
                  <a:close/>
                  <a:moveTo>
                    <a:pt x="396113" y="4801108"/>
                  </a:moveTo>
                  <a:cubicBezTo>
                    <a:pt x="388493" y="4785868"/>
                    <a:pt x="396113" y="4763008"/>
                    <a:pt x="411353" y="4755388"/>
                  </a:cubicBezTo>
                  <a:cubicBezTo>
                    <a:pt x="434213" y="4740148"/>
                    <a:pt x="457073" y="4747768"/>
                    <a:pt x="464693" y="4770628"/>
                  </a:cubicBezTo>
                  <a:cubicBezTo>
                    <a:pt x="479933" y="4785868"/>
                    <a:pt x="472313" y="4808728"/>
                    <a:pt x="449453" y="4816348"/>
                  </a:cubicBezTo>
                  <a:cubicBezTo>
                    <a:pt x="441833" y="4823968"/>
                    <a:pt x="441833" y="4823968"/>
                    <a:pt x="434213" y="4823968"/>
                  </a:cubicBezTo>
                  <a:cubicBezTo>
                    <a:pt x="418973" y="4823968"/>
                    <a:pt x="403733" y="4816348"/>
                    <a:pt x="396113" y="4801108"/>
                  </a:cubicBezTo>
                  <a:close/>
                  <a:moveTo>
                    <a:pt x="6039993" y="4816348"/>
                  </a:moveTo>
                  <a:cubicBezTo>
                    <a:pt x="6017133" y="4801108"/>
                    <a:pt x="6017133" y="4778248"/>
                    <a:pt x="6024753" y="4763008"/>
                  </a:cubicBezTo>
                  <a:cubicBezTo>
                    <a:pt x="6032373" y="4740148"/>
                    <a:pt x="6055233" y="4740148"/>
                    <a:pt x="6078093" y="4747768"/>
                  </a:cubicBezTo>
                  <a:cubicBezTo>
                    <a:pt x="6093333" y="4755388"/>
                    <a:pt x="6100953" y="4778248"/>
                    <a:pt x="6093333" y="4801108"/>
                  </a:cubicBezTo>
                  <a:cubicBezTo>
                    <a:pt x="6085713" y="4808728"/>
                    <a:pt x="6070473" y="4816348"/>
                    <a:pt x="6055233" y="4816348"/>
                  </a:cubicBezTo>
                  <a:cubicBezTo>
                    <a:pt x="6047613" y="4816348"/>
                    <a:pt x="6047613" y="4816348"/>
                    <a:pt x="6039993" y="4816348"/>
                  </a:cubicBezTo>
                  <a:close/>
                  <a:moveTo>
                    <a:pt x="304673" y="4610608"/>
                  </a:moveTo>
                  <a:cubicBezTo>
                    <a:pt x="289433" y="4595368"/>
                    <a:pt x="297053" y="4572508"/>
                    <a:pt x="319913" y="4557268"/>
                  </a:cubicBezTo>
                  <a:cubicBezTo>
                    <a:pt x="342773" y="4549648"/>
                    <a:pt x="358013" y="4557268"/>
                    <a:pt x="373253" y="4580128"/>
                  </a:cubicBezTo>
                  <a:cubicBezTo>
                    <a:pt x="380873" y="4595368"/>
                    <a:pt x="373253" y="4618228"/>
                    <a:pt x="350393" y="4625848"/>
                  </a:cubicBezTo>
                  <a:cubicBezTo>
                    <a:pt x="350393" y="4633468"/>
                    <a:pt x="342773" y="4633468"/>
                    <a:pt x="335153" y="4633468"/>
                  </a:cubicBezTo>
                  <a:cubicBezTo>
                    <a:pt x="319913" y="4633468"/>
                    <a:pt x="304673" y="4625848"/>
                    <a:pt x="304673" y="4610608"/>
                  </a:cubicBezTo>
                  <a:close/>
                  <a:moveTo>
                    <a:pt x="6139053" y="4625848"/>
                  </a:moveTo>
                  <a:cubicBezTo>
                    <a:pt x="6116193" y="4618228"/>
                    <a:pt x="6108573" y="4595368"/>
                    <a:pt x="6116193" y="4572508"/>
                  </a:cubicBezTo>
                  <a:cubicBezTo>
                    <a:pt x="6131433" y="4557268"/>
                    <a:pt x="6154293" y="4542028"/>
                    <a:pt x="6169533" y="4557268"/>
                  </a:cubicBezTo>
                  <a:cubicBezTo>
                    <a:pt x="6192393" y="4564888"/>
                    <a:pt x="6200013" y="4587748"/>
                    <a:pt x="6192393" y="4602988"/>
                  </a:cubicBezTo>
                  <a:cubicBezTo>
                    <a:pt x="6184773" y="4618228"/>
                    <a:pt x="6169533" y="4625848"/>
                    <a:pt x="6154293" y="4625848"/>
                  </a:cubicBezTo>
                  <a:cubicBezTo>
                    <a:pt x="6146673" y="4625848"/>
                    <a:pt x="6146673" y="4625848"/>
                    <a:pt x="6139053" y="4625848"/>
                  </a:cubicBezTo>
                  <a:close/>
                  <a:moveTo>
                    <a:pt x="213233" y="4412488"/>
                  </a:moveTo>
                  <a:cubicBezTo>
                    <a:pt x="205613" y="4389628"/>
                    <a:pt x="220853" y="4366768"/>
                    <a:pt x="236093" y="4359148"/>
                  </a:cubicBezTo>
                  <a:cubicBezTo>
                    <a:pt x="258953" y="4351528"/>
                    <a:pt x="281813" y="4366768"/>
                    <a:pt x="289433" y="4382008"/>
                  </a:cubicBezTo>
                  <a:cubicBezTo>
                    <a:pt x="297053" y="4404868"/>
                    <a:pt x="281813" y="4427728"/>
                    <a:pt x="266573" y="4435348"/>
                  </a:cubicBezTo>
                  <a:cubicBezTo>
                    <a:pt x="258953" y="4435348"/>
                    <a:pt x="258953" y="4435348"/>
                    <a:pt x="251333" y="4435348"/>
                  </a:cubicBezTo>
                  <a:cubicBezTo>
                    <a:pt x="236093" y="4435348"/>
                    <a:pt x="220853" y="4427728"/>
                    <a:pt x="213233" y="4412488"/>
                  </a:cubicBezTo>
                  <a:close/>
                  <a:moveTo>
                    <a:pt x="6222746" y="4427728"/>
                  </a:moveTo>
                  <a:cubicBezTo>
                    <a:pt x="6207506" y="4420108"/>
                    <a:pt x="6192266" y="4397248"/>
                    <a:pt x="6199886" y="4374388"/>
                  </a:cubicBezTo>
                  <a:cubicBezTo>
                    <a:pt x="6207506" y="4359148"/>
                    <a:pt x="6230366" y="4351528"/>
                    <a:pt x="6253226" y="4359148"/>
                  </a:cubicBezTo>
                  <a:cubicBezTo>
                    <a:pt x="6268466" y="4366768"/>
                    <a:pt x="6283706" y="4382008"/>
                    <a:pt x="6276086" y="4404868"/>
                  </a:cubicBezTo>
                  <a:cubicBezTo>
                    <a:pt x="6268466" y="4420108"/>
                    <a:pt x="6253226" y="4427728"/>
                    <a:pt x="6237986" y="4427728"/>
                  </a:cubicBezTo>
                  <a:cubicBezTo>
                    <a:pt x="6230366" y="4427728"/>
                    <a:pt x="6230366" y="4427728"/>
                    <a:pt x="6222746" y="4427728"/>
                  </a:cubicBezTo>
                  <a:close/>
                  <a:moveTo>
                    <a:pt x="144653" y="4206748"/>
                  </a:moveTo>
                  <a:cubicBezTo>
                    <a:pt x="137033" y="4183888"/>
                    <a:pt x="152273" y="4168648"/>
                    <a:pt x="167513" y="4161028"/>
                  </a:cubicBezTo>
                  <a:cubicBezTo>
                    <a:pt x="190373" y="4153408"/>
                    <a:pt x="213233" y="4161028"/>
                    <a:pt x="220853" y="4183888"/>
                  </a:cubicBezTo>
                  <a:cubicBezTo>
                    <a:pt x="220853" y="4206748"/>
                    <a:pt x="213233" y="4229608"/>
                    <a:pt x="190373" y="4229608"/>
                  </a:cubicBezTo>
                  <a:cubicBezTo>
                    <a:pt x="190373" y="4237228"/>
                    <a:pt x="182753" y="4237228"/>
                    <a:pt x="182753" y="4237228"/>
                  </a:cubicBezTo>
                  <a:cubicBezTo>
                    <a:pt x="167513" y="4237228"/>
                    <a:pt x="152273" y="4221988"/>
                    <a:pt x="144653" y="4206748"/>
                  </a:cubicBezTo>
                  <a:close/>
                  <a:moveTo>
                    <a:pt x="6298819" y="4221988"/>
                  </a:moveTo>
                  <a:cubicBezTo>
                    <a:pt x="6275959" y="4221988"/>
                    <a:pt x="6268339" y="4199128"/>
                    <a:pt x="6268339" y="4176268"/>
                  </a:cubicBezTo>
                  <a:cubicBezTo>
                    <a:pt x="6275959" y="4161028"/>
                    <a:pt x="6298819" y="4145788"/>
                    <a:pt x="6321679" y="4153408"/>
                  </a:cubicBezTo>
                  <a:cubicBezTo>
                    <a:pt x="6336919" y="4161028"/>
                    <a:pt x="6352159" y="4176268"/>
                    <a:pt x="6344539" y="4199128"/>
                  </a:cubicBezTo>
                  <a:cubicBezTo>
                    <a:pt x="6336919" y="4214368"/>
                    <a:pt x="6321679" y="4229608"/>
                    <a:pt x="6306439" y="4229608"/>
                  </a:cubicBezTo>
                  <a:cubicBezTo>
                    <a:pt x="6306439" y="4229608"/>
                    <a:pt x="6298819" y="4229608"/>
                    <a:pt x="6298819" y="4221988"/>
                  </a:cubicBezTo>
                  <a:close/>
                  <a:moveTo>
                    <a:pt x="91440" y="4000881"/>
                  </a:moveTo>
                  <a:cubicBezTo>
                    <a:pt x="83820" y="3978021"/>
                    <a:pt x="99060" y="3955161"/>
                    <a:pt x="114300" y="3955161"/>
                  </a:cubicBezTo>
                  <a:cubicBezTo>
                    <a:pt x="137160" y="3947541"/>
                    <a:pt x="160020" y="3962781"/>
                    <a:pt x="160020" y="3978021"/>
                  </a:cubicBezTo>
                  <a:cubicBezTo>
                    <a:pt x="167640" y="4000881"/>
                    <a:pt x="152400" y="4023741"/>
                    <a:pt x="137160" y="4023741"/>
                  </a:cubicBezTo>
                  <a:cubicBezTo>
                    <a:pt x="129540" y="4023741"/>
                    <a:pt x="129540" y="4023741"/>
                    <a:pt x="121920" y="4023741"/>
                  </a:cubicBezTo>
                  <a:cubicBezTo>
                    <a:pt x="106680" y="4023741"/>
                    <a:pt x="91440" y="4016121"/>
                    <a:pt x="91440" y="4000881"/>
                  </a:cubicBezTo>
                  <a:close/>
                  <a:moveTo>
                    <a:pt x="6352286" y="4016121"/>
                  </a:moveTo>
                  <a:cubicBezTo>
                    <a:pt x="6337046" y="4016121"/>
                    <a:pt x="6321806" y="3993261"/>
                    <a:pt x="6329426" y="3970401"/>
                  </a:cubicBezTo>
                  <a:cubicBezTo>
                    <a:pt x="6329426" y="3955161"/>
                    <a:pt x="6352286" y="3939921"/>
                    <a:pt x="6375146" y="3947541"/>
                  </a:cubicBezTo>
                  <a:cubicBezTo>
                    <a:pt x="6390386" y="3947541"/>
                    <a:pt x="6405626" y="3970401"/>
                    <a:pt x="6398006" y="3993261"/>
                  </a:cubicBezTo>
                  <a:cubicBezTo>
                    <a:pt x="6398006" y="4008501"/>
                    <a:pt x="6382766" y="4023741"/>
                    <a:pt x="6367526" y="4023741"/>
                  </a:cubicBezTo>
                  <a:cubicBezTo>
                    <a:pt x="6359906" y="4023741"/>
                    <a:pt x="6359906" y="4016121"/>
                    <a:pt x="6352286" y="4016121"/>
                  </a:cubicBezTo>
                  <a:close/>
                  <a:moveTo>
                    <a:pt x="45720" y="3787521"/>
                  </a:moveTo>
                  <a:cubicBezTo>
                    <a:pt x="38100" y="3764661"/>
                    <a:pt x="53340" y="3741801"/>
                    <a:pt x="76200" y="3741801"/>
                  </a:cubicBezTo>
                  <a:cubicBezTo>
                    <a:pt x="99060" y="3741801"/>
                    <a:pt x="114300" y="3749421"/>
                    <a:pt x="121920" y="3772281"/>
                  </a:cubicBezTo>
                  <a:cubicBezTo>
                    <a:pt x="121920" y="3795141"/>
                    <a:pt x="106680" y="3810381"/>
                    <a:pt x="91440" y="3818001"/>
                  </a:cubicBezTo>
                  <a:cubicBezTo>
                    <a:pt x="83820" y="3818001"/>
                    <a:pt x="83820" y="3818001"/>
                    <a:pt x="83820" y="3818001"/>
                  </a:cubicBezTo>
                  <a:cubicBezTo>
                    <a:pt x="60960" y="3818001"/>
                    <a:pt x="45720" y="3802761"/>
                    <a:pt x="45720" y="3787521"/>
                  </a:cubicBezTo>
                  <a:close/>
                  <a:moveTo>
                    <a:pt x="6398006" y="3810381"/>
                  </a:moveTo>
                  <a:cubicBezTo>
                    <a:pt x="6382766" y="3802761"/>
                    <a:pt x="6367526" y="3787521"/>
                    <a:pt x="6367526" y="3764661"/>
                  </a:cubicBezTo>
                  <a:cubicBezTo>
                    <a:pt x="6375146" y="3741801"/>
                    <a:pt x="6390386" y="3734181"/>
                    <a:pt x="6413246" y="3734181"/>
                  </a:cubicBezTo>
                  <a:cubicBezTo>
                    <a:pt x="6436106" y="3734181"/>
                    <a:pt x="6443726" y="3757041"/>
                    <a:pt x="6443726" y="3779901"/>
                  </a:cubicBezTo>
                  <a:cubicBezTo>
                    <a:pt x="6443726" y="3795141"/>
                    <a:pt x="6428486" y="3810381"/>
                    <a:pt x="6405626" y="3810381"/>
                  </a:cubicBezTo>
                  <a:cubicBezTo>
                    <a:pt x="6405626" y="3810381"/>
                    <a:pt x="6405626" y="3810381"/>
                    <a:pt x="6398006" y="3810381"/>
                  </a:cubicBezTo>
                  <a:close/>
                  <a:moveTo>
                    <a:pt x="15240" y="3574161"/>
                  </a:moveTo>
                  <a:cubicBezTo>
                    <a:pt x="15240" y="3551301"/>
                    <a:pt x="30480" y="3528441"/>
                    <a:pt x="53340" y="3528441"/>
                  </a:cubicBezTo>
                  <a:cubicBezTo>
                    <a:pt x="68580" y="3528441"/>
                    <a:pt x="91440" y="3543681"/>
                    <a:pt x="91440" y="3566541"/>
                  </a:cubicBezTo>
                  <a:cubicBezTo>
                    <a:pt x="91440" y="3581781"/>
                    <a:pt x="76200" y="3604641"/>
                    <a:pt x="60960" y="3604641"/>
                  </a:cubicBezTo>
                  <a:cubicBezTo>
                    <a:pt x="53340" y="3604641"/>
                    <a:pt x="53340" y="3604641"/>
                    <a:pt x="53340" y="3604641"/>
                  </a:cubicBezTo>
                  <a:cubicBezTo>
                    <a:pt x="38100" y="3604641"/>
                    <a:pt x="15240" y="3589401"/>
                    <a:pt x="15240" y="3574161"/>
                  </a:cubicBezTo>
                  <a:close/>
                  <a:moveTo>
                    <a:pt x="6428486" y="3597021"/>
                  </a:moveTo>
                  <a:cubicBezTo>
                    <a:pt x="6413246" y="3597021"/>
                    <a:pt x="6398006" y="3574161"/>
                    <a:pt x="6398006" y="3558921"/>
                  </a:cubicBezTo>
                  <a:cubicBezTo>
                    <a:pt x="6398006" y="3536061"/>
                    <a:pt x="6420866" y="3520821"/>
                    <a:pt x="6436106" y="3520821"/>
                  </a:cubicBezTo>
                  <a:cubicBezTo>
                    <a:pt x="6458966" y="3520821"/>
                    <a:pt x="6474206" y="3543681"/>
                    <a:pt x="6474206" y="3566541"/>
                  </a:cubicBezTo>
                  <a:cubicBezTo>
                    <a:pt x="6474206" y="3581781"/>
                    <a:pt x="6451346" y="3597021"/>
                    <a:pt x="6436106" y="3597021"/>
                  </a:cubicBezTo>
                  <a:cubicBezTo>
                    <a:pt x="6436106" y="3597021"/>
                    <a:pt x="6428486" y="3597021"/>
                    <a:pt x="6428486" y="3597021"/>
                  </a:cubicBezTo>
                  <a:close/>
                  <a:moveTo>
                    <a:pt x="0" y="3353181"/>
                  </a:moveTo>
                  <a:cubicBezTo>
                    <a:pt x="0" y="3330321"/>
                    <a:pt x="15240" y="3315081"/>
                    <a:pt x="38100" y="3315081"/>
                  </a:cubicBezTo>
                  <a:cubicBezTo>
                    <a:pt x="60960" y="3315081"/>
                    <a:pt x="76200" y="3330321"/>
                    <a:pt x="76200" y="3353181"/>
                  </a:cubicBezTo>
                  <a:cubicBezTo>
                    <a:pt x="76200" y="3376041"/>
                    <a:pt x="60960" y="3391281"/>
                    <a:pt x="38100" y="3391281"/>
                  </a:cubicBezTo>
                  <a:cubicBezTo>
                    <a:pt x="15240" y="3391281"/>
                    <a:pt x="0" y="3376041"/>
                    <a:pt x="0" y="3353181"/>
                  </a:cubicBezTo>
                  <a:close/>
                  <a:moveTo>
                    <a:pt x="6443599" y="3383661"/>
                  </a:moveTo>
                  <a:cubicBezTo>
                    <a:pt x="6428359" y="3383661"/>
                    <a:pt x="6413119" y="3368421"/>
                    <a:pt x="6413119" y="3345561"/>
                  </a:cubicBezTo>
                  <a:cubicBezTo>
                    <a:pt x="6413119" y="3322701"/>
                    <a:pt x="6428359" y="3307461"/>
                    <a:pt x="6451219" y="3307461"/>
                  </a:cubicBezTo>
                  <a:cubicBezTo>
                    <a:pt x="6474079" y="3307461"/>
                    <a:pt x="6489319" y="3322701"/>
                    <a:pt x="6489319" y="3345561"/>
                  </a:cubicBezTo>
                  <a:cubicBezTo>
                    <a:pt x="6489319" y="3368421"/>
                    <a:pt x="6466459" y="3383661"/>
                    <a:pt x="6451219" y="3383661"/>
                  </a:cubicBezTo>
                  <a:cubicBezTo>
                    <a:pt x="6451219" y="3383661"/>
                    <a:pt x="6443599" y="3383661"/>
                    <a:pt x="6443599" y="3383661"/>
                  </a:cubicBezTo>
                  <a:close/>
                  <a:moveTo>
                    <a:pt x="38100" y="3177921"/>
                  </a:moveTo>
                  <a:cubicBezTo>
                    <a:pt x="15240" y="3177921"/>
                    <a:pt x="0" y="3155061"/>
                    <a:pt x="0" y="3139821"/>
                  </a:cubicBezTo>
                  <a:cubicBezTo>
                    <a:pt x="0" y="3116961"/>
                    <a:pt x="22860" y="3101721"/>
                    <a:pt x="38100" y="3101721"/>
                  </a:cubicBezTo>
                  <a:cubicBezTo>
                    <a:pt x="60960" y="3101721"/>
                    <a:pt x="76200" y="3116961"/>
                    <a:pt x="76200" y="3139821"/>
                  </a:cubicBezTo>
                  <a:cubicBezTo>
                    <a:pt x="76200" y="3162681"/>
                    <a:pt x="60960" y="3177921"/>
                    <a:pt x="38100" y="3177921"/>
                  </a:cubicBezTo>
                  <a:close/>
                  <a:moveTo>
                    <a:pt x="6413246" y="3132201"/>
                  </a:moveTo>
                  <a:cubicBezTo>
                    <a:pt x="6405626" y="3109341"/>
                    <a:pt x="6428486" y="3094101"/>
                    <a:pt x="6443726" y="3094101"/>
                  </a:cubicBezTo>
                  <a:cubicBezTo>
                    <a:pt x="6466586" y="3094101"/>
                    <a:pt x="6481826" y="3109341"/>
                    <a:pt x="6489446" y="3132201"/>
                  </a:cubicBezTo>
                  <a:cubicBezTo>
                    <a:pt x="6489446" y="3147441"/>
                    <a:pt x="6466586" y="3170301"/>
                    <a:pt x="6451346" y="3170301"/>
                  </a:cubicBezTo>
                  <a:cubicBezTo>
                    <a:pt x="6428486" y="3170301"/>
                    <a:pt x="6413246" y="3155061"/>
                    <a:pt x="6413246" y="3132201"/>
                  </a:cubicBezTo>
                  <a:close/>
                  <a:moveTo>
                    <a:pt x="53340" y="2964561"/>
                  </a:moveTo>
                  <a:cubicBezTo>
                    <a:pt x="30480" y="2964561"/>
                    <a:pt x="15240" y="2941701"/>
                    <a:pt x="15240" y="2918841"/>
                  </a:cubicBezTo>
                  <a:cubicBezTo>
                    <a:pt x="15240" y="2903601"/>
                    <a:pt x="38100" y="2888361"/>
                    <a:pt x="53340" y="2888361"/>
                  </a:cubicBezTo>
                  <a:cubicBezTo>
                    <a:pt x="76200" y="2888361"/>
                    <a:pt x="91440" y="2911221"/>
                    <a:pt x="91440" y="2926461"/>
                  </a:cubicBezTo>
                  <a:cubicBezTo>
                    <a:pt x="91440" y="2949321"/>
                    <a:pt x="76200" y="2964561"/>
                    <a:pt x="53340" y="2964561"/>
                  </a:cubicBezTo>
                  <a:close/>
                  <a:moveTo>
                    <a:pt x="6398006" y="2918841"/>
                  </a:moveTo>
                  <a:cubicBezTo>
                    <a:pt x="6390386" y="2903601"/>
                    <a:pt x="6405626" y="2880741"/>
                    <a:pt x="6428486" y="2880741"/>
                  </a:cubicBezTo>
                  <a:cubicBezTo>
                    <a:pt x="6451346" y="2880741"/>
                    <a:pt x="6466586" y="2895981"/>
                    <a:pt x="6474206" y="2911221"/>
                  </a:cubicBezTo>
                  <a:cubicBezTo>
                    <a:pt x="6474206" y="2934081"/>
                    <a:pt x="6458966" y="2956941"/>
                    <a:pt x="6436106" y="2956941"/>
                  </a:cubicBezTo>
                  <a:cubicBezTo>
                    <a:pt x="6413246" y="2956941"/>
                    <a:pt x="6398006" y="2941701"/>
                    <a:pt x="6398006" y="2918841"/>
                  </a:cubicBezTo>
                  <a:close/>
                  <a:moveTo>
                    <a:pt x="76200" y="2751074"/>
                  </a:moveTo>
                  <a:cubicBezTo>
                    <a:pt x="53340" y="2743454"/>
                    <a:pt x="38100" y="2728214"/>
                    <a:pt x="45720" y="2705354"/>
                  </a:cubicBezTo>
                  <a:cubicBezTo>
                    <a:pt x="45720" y="2682494"/>
                    <a:pt x="68580" y="2674874"/>
                    <a:pt x="91440" y="2674874"/>
                  </a:cubicBezTo>
                  <a:cubicBezTo>
                    <a:pt x="106680" y="2674874"/>
                    <a:pt x="121920" y="2697734"/>
                    <a:pt x="121920" y="2720594"/>
                  </a:cubicBezTo>
                  <a:cubicBezTo>
                    <a:pt x="114300" y="2735834"/>
                    <a:pt x="99060" y="2751074"/>
                    <a:pt x="83820" y="2751074"/>
                  </a:cubicBezTo>
                  <a:cubicBezTo>
                    <a:pt x="76200" y="2751074"/>
                    <a:pt x="76200" y="2751074"/>
                    <a:pt x="76200" y="2751074"/>
                  </a:cubicBezTo>
                  <a:close/>
                  <a:moveTo>
                    <a:pt x="6367526" y="2712974"/>
                  </a:moveTo>
                  <a:cubicBezTo>
                    <a:pt x="6359906" y="2690114"/>
                    <a:pt x="6375146" y="2674874"/>
                    <a:pt x="6398006" y="2667254"/>
                  </a:cubicBezTo>
                  <a:cubicBezTo>
                    <a:pt x="6420866" y="2667254"/>
                    <a:pt x="6436106" y="2674874"/>
                    <a:pt x="6443726" y="2697734"/>
                  </a:cubicBezTo>
                  <a:cubicBezTo>
                    <a:pt x="6443726" y="2720594"/>
                    <a:pt x="6428486" y="2735834"/>
                    <a:pt x="6413246" y="2743454"/>
                  </a:cubicBezTo>
                  <a:cubicBezTo>
                    <a:pt x="6405626" y="2743454"/>
                    <a:pt x="6405626" y="2743454"/>
                    <a:pt x="6405626" y="2743454"/>
                  </a:cubicBezTo>
                  <a:cubicBezTo>
                    <a:pt x="6382766" y="2743454"/>
                    <a:pt x="6367526" y="2728214"/>
                    <a:pt x="6367526" y="2712974"/>
                  </a:cubicBezTo>
                  <a:close/>
                  <a:moveTo>
                    <a:pt x="114300" y="2537714"/>
                  </a:moveTo>
                  <a:cubicBezTo>
                    <a:pt x="91440" y="2537714"/>
                    <a:pt x="83820" y="2514854"/>
                    <a:pt x="83820" y="2491994"/>
                  </a:cubicBezTo>
                  <a:cubicBezTo>
                    <a:pt x="91440" y="2476754"/>
                    <a:pt x="114300" y="2461514"/>
                    <a:pt x="129540" y="2469134"/>
                  </a:cubicBezTo>
                  <a:cubicBezTo>
                    <a:pt x="152400" y="2469134"/>
                    <a:pt x="167640" y="2491994"/>
                    <a:pt x="160020" y="2514854"/>
                  </a:cubicBezTo>
                  <a:cubicBezTo>
                    <a:pt x="160020" y="2530094"/>
                    <a:pt x="144780" y="2537714"/>
                    <a:pt x="121920" y="2537714"/>
                  </a:cubicBezTo>
                  <a:cubicBezTo>
                    <a:pt x="121920" y="2537714"/>
                    <a:pt x="121920" y="2537714"/>
                    <a:pt x="114300" y="2537714"/>
                  </a:cubicBezTo>
                  <a:close/>
                  <a:moveTo>
                    <a:pt x="6321806" y="2507234"/>
                  </a:moveTo>
                  <a:cubicBezTo>
                    <a:pt x="6321806" y="2484374"/>
                    <a:pt x="6329426" y="2461514"/>
                    <a:pt x="6352286" y="2461514"/>
                  </a:cubicBezTo>
                  <a:cubicBezTo>
                    <a:pt x="6375146" y="2453894"/>
                    <a:pt x="6390386" y="2469134"/>
                    <a:pt x="6398006" y="2484374"/>
                  </a:cubicBezTo>
                  <a:cubicBezTo>
                    <a:pt x="6405626" y="2507234"/>
                    <a:pt x="6390386" y="2530094"/>
                    <a:pt x="6367526" y="2530094"/>
                  </a:cubicBezTo>
                  <a:cubicBezTo>
                    <a:pt x="6367526" y="2530094"/>
                    <a:pt x="6367526" y="2530094"/>
                    <a:pt x="6359906" y="2530094"/>
                  </a:cubicBezTo>
                  <a:cubicBezTo>
                    <a:pt x="6344666" y="2530094"/>
                    <a:pt x="6329426" y="2522474"/>
                    <a:pt x="6321806" y="2507234"/>
                  </a:cubicBezTo>
                  <a:close/>
                  <a:moveTo>
                    <a:pt x="167513" y="2331974"/>
                  </a:moveTo>
                  <a:cubicBezTo>
                    <a:pt x="152273" y="2324354"/>
                    <a:pt x="137033" y="2301494"/>
                    <a:pt x="144653" y="2286254"/>
                  </a:cubicBezTo>
                  <a:cubicBezTo>
                    <a:pt x="152273" y="2263394"/>
                    <a:pt x="175133" y="2255774"/>
                    <a:pt x="190373" y="2263394"/>
                  </a:cubicBezTo>
                  <a:cubicBezTo>
                    <a:pt x="213233" y="2263394"/>
                    <a:pt x="220853" y="2286254"/>
                    <a:pt x="213233" y="2309114"/>
                  </a:cubicBezTo>
                  <a:cubicBezTo>
                    <a:pt x="213233" y="2324354"/>
                    <a:pt x="197993" y="2331974"/>
                    <a:pt x="182753" y="2331974"/>
                  </a:cubicBezTo>
                  <a:cubicBezTo>
                    <a:pt x="175133" y="2331974"/>
                    <a:pt x="175133" y="2331974"/>
                    <a:pt x="167513" y="2331974"/>
                  </a:cubicBezTo>
                  <a:close/>
                  <a:moveTo>
                    <a:pt x="6268466" y="2301494"/>
                  </a:moveTo>
                  <a:cubicBezTo>
                    <a:pt x="6260846" y="2278634"/>
                    <a:pt x="6276086" y="2255774"/>
                    <a:pt x="6291326" y="2255774"/>
                  </a:cubicBezTo>
                  <a:cubicBezTo>
                    <a:pt x="6314186" y="2248154"/>
                    <a:pt x="6337046" y="2255774"/>
                    <a:pt x="6344666" y="2278634"/>
                  </a:cubicBezTo>
                  <a:cubicBezTo>
                    <a:pt x="6344666" y="2293874"/>
                    <a:pt x="6337046" y="2316734"/>
                    <a:pt x="6314186" y="2324354"/>
                  </a:cubicBezTo>
                  <a:cubicBezTo>
                    <a:pt x="6314186" y="2324354"/>
                    <a:pt x="6306566" y="2324354"/>
                    <a:pt x="6306566" y="2324354"/>
                  </a:cubicBezTo>
                  <a:cubicBezTo>
                    <a:pt x="6291326" y="2324354"/>
                    <a:pt x="6276086" y="2316734"/>
                    <a:pt x="6268466" y="2301494"/>
                  </a:cubicBezTo>
                  <a:close/>
                  <a:moveTo>
                    <a:pt x="236093" y="2126234"/>
                  </a:moveTo>
                  <a:cubicBezTo>
                    <a:pt x="220853" y="2118614"/>
                    <a:pt x="205613" y="2095754"/>
                    <a:pt x="213233" y="2080514"/>
                  </a:cubicBezTo>
                  <a:cubicBezTo>
                    <a:pt x="220853" y="2057654"/>
                    <a:pt x="243713" y="2050034"/>
                    <a:pt x="266573" y="2057654"/>
                  </a:cubicBezTo>
                  <a:cubicBezTo>
                    <a:pt x="281813" y="2065274"/>
                    <a:pt x="297053" y="2088134"/>
                    <a:pt x="289433" y="2103374"/>
                  </a:cubicBezTo>
                  <a:cubicBezTo>
                    <a:pt x="281813" y="2118614"/>
                    <a:pt x="266573" y="2133854"/>
                    <a:pt x="251333" y="2133854"/>
                  </a:cubicBezTo>
                  <a:cubicBezTo>
                    <a:pt x="243713" y="2133854"/>
                    <a:pt x="243713" y="2133854"/>
                    <a:pt x="236093" y="2126234"/>
                  </a:cubicBezTo>
                  <a:close/>
                  <a:moveTo>
                    <a:pt x="6199886" y="2103374"/>
                  </a:moveTo>
                  <a:cubicBezTo>
                    <a:pt x="6192266" y="2080514"/>
                    <a:pt x="6199886" y="2057654"/>
                    <a:pt x="6222746" y="2050034"/>
                  </a:cubicBezTo>
                  <a:cubicBezTo>
                    <a:pt x="6237986" y="2042414"/>
                    <a:pt x="6260846" y="2050034"/>
                    <a:pt x="6268466" y="2072894"/>
                  </a:cubicBezTo>
                  <a:cubicBezTo>
                    <a:pt x="6276086" y="2095754"/>
                    <a:pt x="6268466" y="2110994"/>
                    <a:pt x="6245606" y="2118614"/>
                  </a:cubicBezTo>
                  <a:cubicBezTo>
                    <a:pt x="6245606" y="2126234"/>
                    <a:pt x="6237986" y="2126234"/>
                    <a:pt x="6230366" y="2126234"/>
                  </a:cubicBezTo>
                  <a:cubicBezTo>
                    <a:pt x="6215126" y="2126234"/>
                    <a:pt x="6207506" y="2118614"/>
                    <a:pt x="6199886" y="2103374"/>
                  </a:cubicBezTo>
                  <a:close/>
                  <a:moveTo>
                    <a:pt x="319913" y="1928114"/>
                  </a:moveTo>
                  <a:cubicBezTo>
                    <a:pt x="297053" y="1920494"/>
                    <a:pt x="289433" y="1897634"/>
                    <a:pt x="297053" y="1882394"/>
                  </a:cubicBezTo>
                  <a:cubicBezTo>
                    <a:pt x="312293" y="1859534"/>
                    <a:pt x="335153" y="1851914"/>
                    <a:pt x="350393" y="1859534"/>
                  </a:cubicBezTo>
                  <a:cubicBezTo>
                    <a:pt x="373253" y="1867154"/>
                    <a:pt x="380873" y="1890014"/>
                    <a:pt x="365633" y="1912874"/>
                  </a:cubicBezTo>
                  <a:cubicBezTo>
                    <a:pt x="365633" y="1928114"/>
                    <a:pt x="350393" y="1935734"/>
                    <a:pt x="335153" y="1935734"/>
                  </a:cubicBezTo>
                  <a:cubicBezTo>
                    <a:pt x="327533" y="1935734"/>
                    <a:pt x="327533" y="1935734"/>
                    <a:pt x="319913" y="1928114"/>
                  </a:cubicBezTo>
                  <a:close/>
                  <a:moveTo>
                    <a:pt x="6116193" y="1905254"/>
                  </a:moveTo>
                  <a:cubicBezTo>
                    <a:pt x="6108573" y="1890014"/>
                    <a:pt x="6116193" y="1867154"/>
                    <a:pt x="6131433" y="1851914"/>
                  </a:cubicBezTo>
                  <a:cubicBezTo>
                    <a:pt x="6154293" y="1844294"/>
                    <a:pt x="6177153" y="1851914"/>
                    <a:pt x="6184773" y="1874774"/>
                  </a:cubicBezTo>
                  <a:cubicBezTo>
                    <a:pt x="6192393" y="1890014"/>
                    <a:pt x="6184773" y="1912874"/>
                    <a:pt x="6169533" y="1928114"/>
                  </a:cubicBezTo>
                  <a:cubicBezTo>
                    <a:pt x="6161913" y="1928114"/>
                    <a:pt x="6154293" y="1928114"/>
                    <a:pt x="6146673" y="1928114"/>
                  </a:cubicBezTo>
                  <a:cubicBezTo>
                    <a:pt x="6139053" y="1928114"/>
                    <a:pt x="6123813" y="1920494"/>
                    <a:pt x="6116193" y="1905254"/>
                  </a:cubicBezTo>
                  <a:close/>
                  <a:moveTo>
                    <a:pt x="411353" y="1737614"/>
                  </a:moveTo>
                  <a:cubicBezTo>
                    <a:pt x="396113" y="1729994"/>
                    <a:pt x="388493" y="1707134"/>
                    <a:pt x="396113" y="1684274"/>
                  </a:cubicBezTo>
                  <a:cubicBezTo>
                    <a:pt x="411353" y="1669034"/>
                    <a:pt x="434213" y="1661414"/>
                    <a:pt x="449453" y="1669034"/>
                  </a:cubicBezTo>
                  <a:cubicBezTo>
                    <a:pt x="464693" y="1684274"/>
                    <a:pt x="472313" y="1707134"/>
                    <a:pt x="464693" y="1722374"/>
                  </a:cubicBezTo>
                  <a:cubicBezTo>
                    <a:pt x="457073" y="1737614"/>
                    <a:pt x="441833" y="1745234"/>
                    <a:pt x="434213" y="1745234"/>
                  </a:cubicBezTo>
                  <a:cubicBezTo>
                    <a:pt x="426593" y="1745234"/>
                    <a:pt x="418973" y="1737614"/>
                    <a:pt x="411353" y="1737614"/>
                  </a:cubicBezTo>
                  <a:close/>
                  <a:moveTo>
                    <a:pt x="6017133" y="1714754"/>
                  </a:moveTo>
                  <a:cubicBezTo>
                    <a:pt x="6009513" y="1699514"/>
                    <a:pt x="6017133" y="1676654"/>
                    <a:pt x="6032373" y="1669034"/>
                  </a:cubicBezTo>
                  <a:cubicBezTo>
                    <a:pt x="6055233" y="1653794"/>
                    <a:pt x="6078093" y="1661414"/>
                    <a:pt x="6085713" y="1684274"/>
                  </a:cubicBezTo>
                  <a:cubicBezTo>
                    <a:pt x="6093333" y="1699514"/>
                    <a:pt x="6093333" y="1722374"/>
                    <a:pt x="6070473" y="1729994"/>
                  </a:cubicBezTo>
                  <a:cubicBezTo>
                    <a:pt x="6062853" y="1737614"/>
                    <a:pt x="6062853" y="1737614"/>
                    <a:pt x="6055233" y="1737614"/>
                  </a:cubicBezTo>
                  <a:cubicBezTo>
                    <a:pt x="6039993" y="1737614"/>
                    <a:pt x="6024753" y="1729994"/>
                    <a:pt x="6017133" y="1714754"/>
                  </a:cubicBezTo>
                  <a:close/>
                  <a:moveTo>
                    <a:pt x="517906" y="1554607"/>
                  </a:moveTo>
                  <a:cubicBezTo>
                    <a:pt x="502666" y="1539367"/>
                    <a:pt x="495046" y="1516507"/>
                    <a:pt x="510286" y="1501267"/>
                  </a:cubicBezTo>
                  <a:cubicBezTo>
                    <a:pt x="517906" y="1478407"/>
                    <a:pt x="540766" y="1478407"/>
                    <a:pt x="563626" y="1486027"/>
                  </a:cubicBezTo>
                  <a:cubicBezTo>
                    <a:pt x="578866" y="1501267"/>
                    <a:pt x="586486" y="1524127"/>
                    <a:pt x="571246" y="1539367"/>
                  </a:cubicBezTo>
                  <a:cubicBezTo>
                    <a:pt x="563626" y="1554607"/>
                    <a:pt x="556006" y="1554607"/>
                    <a:pt x="540766" y="1554607"/>
                  </a:cubicBezTo>
                  <a:cubicBezTo>
                    <a:pt x="533146" y="1554607"/>
                    <a:pt x="525526" y="1554607"/>
                    <a:pt x="517906" y="1554607"/>
                  </a:cubicBezTo>
                  <a:close/>
                  <a:moveTo>
                    <a:pt x="5910453" y="1539367"/>
                  </a:moveTo>
                  <a:cubicBezTo>
                    <a:pt x="5902833" y="1516507"/>
                    <a:pt x="5902833" y="1493647"/>
                    <a:pt x="5925693" y="1486027"/>
                  </a:cubicBezTo>
                  <a:cubicBezTo>
                    <a:pt x="5940933" y="1470787"/>
                    <a:pt x="5963793" y="1478407"/>
                    <a:pt x="5979033" y="1493647"/>
                  </a:cubicBezTo>
                  <a:cubicBezTo>
                    <a:pt x="5986653" y="1508887"/>
                    <a:pt x="5979033" y="1539367"/>
                    <a:pt x="5963793" y="1546987"/>
                  </a:cubicBezTo>
                  <a:cubicBezTo>
                    <a:pt x="5956173" y="1554607"/>
                    <a:pt x="5948553" y="1554607"/>
                    <a:pt x="5940933" y="1554607"/>
                  </a:cubicBezTo>
                  <a:cubicBezTo>
                    <a:pt x="5933313" y="1554607"/>
                    <a:pt x="5918073" y="1546987"/>
                    <a:pt x="5910453" y="1539367"/>
                  </a:cubicBezTo>
                  <a:close/>
                  <a:moveTo>
                    <a:pt x="639826" y="1371727"/>
                  </a:moveTo>
                  <a:cubicBezTo>
                    <a:pt x="624586" y="1364107"/>
                    <a:pt x="616966" y="1341247"/>
                    <a:pt x="632206" y="1318387"/>
                  </a:cubicBezTo>
                  <a:cubicBezTo>
                    <a:pt x="647446" y="1303147"/>
                    <a:pt x="670306" y="1303147"/>
                    <a:pt x="685546" y="1310767"/>
                  </a:cubicBezTo>
                  <a:cubicBezTo>
                    <a:pt x="700786" y="1326007"/>
                    <a:pt x="708406" y="1348867"/>
                    <a:pt x="693166" y="1364107"/>
                  </a:cubicBezTo>
                  <a:cubicBezTo>
                    <a:pt x="685546" y="1379347"/>
                    <a:pt x="677926" y="1379347"/>
                    <a:pt x="662686" y="1379347"/>
                  </a:cubicBezTo>
                  <a:cubicBezTo>
                    <a:pt x="655066" y="1379347"/>
                    <a:pt x="647446" y="1379347"/>
                    <a:pt x="639826" y="1371727"/>
                  </a:cubicBezTo>
                  <a:close/>
                  <a:moveTo>
                    <a:pt x="5788660" y="1364107"/>
                  </a:moveTo>
                  <a:cubicBezTo>
                    <a:pt x="5781040" y="1341247"/>
                    <a:pt x="5781040" y="1318387"/>
                    <a:pt x="5796280" y="1310767"/>
                  </a:cubicBezTo>
                  <a:cubicBezTo>
                    <a:pt x="5819140" y="1295527"/>
                    <a:pt x="5842000" y="1303147"/>
                    <a:pt x="5849620" y="1318387"/>
                  </a:cubicBezTo>
                  <a:cubicBezTo>
                    <a:pt x="5864860" y="1333627"/>
                    <a:pt x="5864860" y="1356487"/>
                    <a:pt x="5842000" y="1371727"/>
                  </a:cubicBezTo>
                  <a:cubicBezTo>
                    <a:pt x="5834380" y="1371727"/>
                    <a:pt x="5826760" y="1379347"/>
                    <a:pt x="5819140" y="1379347"/>
                  </a:cubicBezTo>
                  <a:cubicBezTo>
                    <a:pt x="5811520" y="1379347"/>
                    <a:pt x="5796280" y="1371727"/>
                    <a:pt x="5788660" y="1364107"/>
                  </a:cubicBezTo>
                  <a:close/>
                  <a:moveTo>
                    <a:pt x="769239" y="1204087"/>
                  </a:moveTo>
                  <a:cubicBezTo>
                    <a:pt x="753999" y="1188847"/>
                    <a:pt x="753999" y="1165987"/>
                    <a:pt x="769239" y="1150747"/>
                  </a:cubicBezTo>
                  <a:cubicBezTo>
                    <a:pt x="776859" y="1135507"/>
                    <a:pt x="807339" y="1135507"/>
                    <a:pt x="822579" y="1143127"/>
                  </a:cubicBezTo>
                  <a:cubicBezTo>
                    <a:pt x="837819" y="1158367"/>
                    <a:pt x="837819" y="1181227"/>
                    <a:pt x="822579" y="1196467"/>
                  </a:cubicBezTo>
                  <a:cubicBezTo>
                    <a:pt x="814959" y="1211707"/>
                    <a:pt x="807339" y="1211707"/>
                    <a:pt x="792099" y="1211707"/>
                  </a:cubicBezTo>
                  <a:cubicBezTo>
                    <a:pt x="784479" y="1211707"/>
                    <a:pt x="776859" y="1211707"/>
                    <a:pt x="769239" y="1204087"/>
                  </a:cubicBezTo>
                  <a:close/>
                  <a:moveTo>
                    <a:pt x="5659120" y="1196467"/>
                  </a:moveTo>
                  <a:cubicBezTo>
                    <a:pt x="5643880" y="1181227"/>
                    <a:pt x="5651500" y="1158367"/>
                    <a:pt x="5666740" y="1143127"/>
                  </a:cubicBezTo>
                  <a:cubicBezTo>
                    <a:pt x="5681980" y="1127887"/>
                    <a:pt x="5704840" y="1127887"/>
                    <a:pt x="5720080" y="1143127"/>
                  </a:cubicBezTo>
                  <a:cubicBezTo>
                    <a:pt x="5727700" y="1165987"/>
                    <a:pt x="5727700" y="1188847"/>
                    <a:pt x="5712460" y="1196467"/>
                  </a:cubicBezTo>
                  <a:cubicBezTo>
                    <a:pt x="5704840" y="1204087"/>
                    <a:pt x="5697220" y="1211707"/>
                    <a:pt x="5689600" y="1211707"/>
                  </a:cubicBezTo>
                  <a:cubicBezTo>
                    <a:pt x="5674360" y="1211707"/>
                    <a:pt x="5666740" y="1204087"/>
                    <a:pt x="5659120" y="1196467"/>
                  </a:cubicBezTo>
                  <a:close/>
                  <a:moveTo>
                    <a:pt x="914019" y="1044067"/>
                  </a:moveTo>
                  <a:cubicBezTo>
                    <a:pt x="898779" y="1028827"/>
                    <a:pt x="898779" y="1005967"/>
                    <a:pt x="914019" y="990727"/>
                  </a:cubicBezTo>
                  <a:cubicBezTo>
                    <a:pt x="929259" y="975487"/>
                    <a:pt x="952119" y="975487"/>
                    <a:pt x="967359" y="990727"/>
                  </a:cubicBezTo>
                  <a:cubicBezTo>
                    <a:pt x="982599" y="1005967"/>
                    <a:pt x="982599" y="1028827"/>
                    <a:pt x="967359" y="1044067"/>
                  </a:cubicBezTo>
                  <a:cubicBezTo>
                    <a:pt x="959739" y="1051687"/>
                    <a:pt x="952119" y="1051687"/>
                    <a:pt x="936879" y="1051687"/>
                  </a:cubicBezTo>
                  <a:cubicBezTo>
                    <a:pt x="929259" y="1051687"/>
                    <a:pt x="921639" y="1051687"/>
                    <a:pt x="914019" y="1044067"/>
                  </a:cubicBezTo>
                  <a:close/>
                  <a:moveTo>
                    <a:pt x="5514467" y="1036447"/>
                  </a:moveTo>
                  <a:cubicBezTo>
                    <a:pt x="5499227" y="1021207"/>
                    <a:pt x="5506847" y="998347"/>
                    <a:pt x="5514467" y="983107"/>
                  </a:cubicBezTo>
                  <a:cubicBezTo>
                    <a:pt x="5529707" y="967867"/>
                    <a:pt x="5560187" y="967867"/>
                    <a:pt x="5575427" y="983107"/>
                  </a:cubicBezTo>
                  <a:cubicBezTo>
                    <a:pt x="5583047" y="998347"/>
                    <a:pt x="5583047" y="1028827"/>
                    <a:pt x="5567807" y="1036447"/>
                  </a:cubicBezTo>
                  <a:cubicBezTo>
                    <a:pt x="5560187" y="1044067"/>
                    <a:pt x="5552567" y="1051687"/>
                    <a:pt x="5544947" y="1051687"/>
                  </a:cubicBezTo>
                  <a:cubicBezTo>
                    <a:pt x="5537327" y="1051687"/>
                    <a:pt x="5522087" y="1044067"/>
                    <a:pt x="5514467" y="1036447"/>
                  </a:cubicBezTo>
                  <a:close/>
                  <a:moveTo>
                    <a:pt x="1066292" y="891667"/>
                  </a:moveTo>
                  <a:cubicBezTo>
                    <a:pt x="1051052" y="876427"/>
                    <a:pt x="1051052" y="853567"/>
                    <a:pt x="1066292" y="838327"/>
                  </a:cubicBezTo>
                  <a:cubicBezTo>
                    <a:pt x="1081532" y="823087"/>
                    <a:pt x="1104392" y="823087"/>
                    <a:pt x="1119632" y="838327"/>
                  </a:cubicBezTo>
                  <a:cubicBezTo>
                    <a:pt x="1134872" y="853567"/>
                    <a:pt x="1134872" y="884047"/>
                    <a:pt x="1119632" y="899287"/>
                  </a:cubicBezTo>
                  <a:cubicBezTo>
                    <a:pt x="1112012" y="899287"/>
                    <a:pt x="1104392" y="906907"/>
                    <a:pt x="1089152" y="906907"/>
                  </a:cubicBezTo>
                  <a:cubicBezTo>
                    <a:pt x="1081532" y="906907"/>
                    <a:pt x="1073912" y="899287"/>
                    <a:pt x="1066292" y="891667"/>
                  </a:cubicBezTo>
                  <a:close/>
                  <a:moveTo>
                    <a:pt x="5362067" y="891667"/>
                  </a:moveTo>
                  <a:cubicBezTo>
                    <a:pt x="5346827" y="876427"/>
                    <a:pt x="5346827" y="853567"/>
                    <a:pt x="5362067" y="838327"/>
                  </a:cubicBezTo>
                  <a:cubicBezTo>
                    <a:pt x="5377307" y="823087"/>
                    <a:pt x="5400167" y="823087"/>
                    <a:pt x="5415407" y="838327"/>
                  </a:cubicBezTo>
                  <a:cubicBezTo>
                    <a:pt x="5430647" y="845947"/>
                    <a:pt x="5430647" y="876427"/>
                    <a:pt x="5415407" y="891667"/>
                  </a:cubicBezTo>
                  <a:cubicBezTo>
                    <a:pt x="5407787" y="899287"/>
                    <a:pt x="5400167" y="899287"/>
                    <a:pt x="5392547" y="899287"/>
                  </a:cubicBezTo>
                  <a:cubicBezTo>
                    <a:pt x="5384927" y="899287"/>
                    <a:pt x="5369687" y="899287"/>
                    <a:pt x="5362067" y="891667"/>
                  </a:cubicBezTo>
                  <a:close/>
                  <a:moveTo>
                    <a:pt x="1226312" y="754507"/>
                  </a:moveTo>
                  <a:cubicBezTo>
                    <a:pt x="1211072" y="739267"/>
                    <a:pt x="1218692" y="708787"/>
                    <a:pt x="1233932" y="701167"/>
                  </a:cubicBezTo>
                  <a:cubicBezTo>
                    <a:pt x="1249172" y="685927"/>
                    <a:pt x="1272032" y="685927"/>
                    <a:pt x="1287272" y="708787"/>
                  </a:cubicBezTo>
                  <a:cubicBezTo>
                    <a:pt x="1302512" y="724027"/>
                    <a:pt x="1294892" y="746887"/>
                    <a:pt x="1279652" y="762127"/>
                  </a:cubicBezTo>
                  <a:cubicBezTo>
                    <a:pt x="1272032" y="762127"/>
                    <a:pt x="1264412" y="769747"/>
                    <a:pt x="1256792" y="769747"/>
                  </a:cubicBezTo>
                  <a:cubicBezTo>
                    <a:pt x="1241552" y="769747"/>
                    <a:pt x="1233932" y="762127"/>
                    <a:pt x="1226312" y="754507"/>
                  </a:cubicBezTo>
                  <a:close/>
                  <a:moveTo>
                    <a:pt x="5202174" y="754507"/>
                  </a:moveTo>
                  <a:cubicBezTo>
                    <a:pt x="5186934" y="739267"/>
                    <a:pt x="5186934" y="716407"/>
                    <a:pt x="5194554" y="701167"/>
                  </a:cubicBezTo>
                  <a:cubicBezTo>
                    <a:pt x="5209794" y="685927"/>
                    <a:pt x="5232654" y="685927"/>
                    <a:pt x="5247894" y="693547"/>
                  </a:cubicBezTo>
                  <a:cubicBezTo>
                    <a:pt x="5270754" y="708787"/>
                    <a:pt x="5270754" y="731647"/>
                    <a:pt x="5255514" y="746887"/>
                  </a:cubicBezTo>
                  <a:cubicBezTo>
                    <a:pt x="5247894" y="762127"/>
                    <a:pt x="5240274" y="762127"/>
                    <a:pt x="5225034" y="762127"/>
                  </a:cubicBezTo>
                  <a:cubicBezTo>
                    <a:pt x="5217414" y="762127"/>
                    <a:pt x="5209794" y="762127"/>
                    <a:pt x="5202174" y="754507"/>
                  </a:cubicBezTo>
                  <a:close/>
                  <a:moveTo>
                    <a:pt x="1393825" y="624967"/>
                  </a:moveTo>
                  <a:cubicBezTo>
                    <a:pt x="1386205" y="602107"/>
                    <a:pt x="1386205" y="579247"/>
                    <a:pt x="1409065" y="571627"/>
                  </a:cubicBezTo>
                  <a:cubicBezTo>
                    <a:pt x="1424305" y="556387"/>
                    <a:pt x="1447165" y="564007"/>
                    <a:pt x="1462405" y="579247"/>
                  </a:cubicBezTo>
                  <a:cubicBezTo>
                    <a:pt x="1470025" y="594487"/>
                    <a:pt x="1470025" y="617347"/>
                    <a:pt x="1447165" y="632587"/>
                  </a:cubicBezTo>
                  <a:cubicBezTo>
                    <a:pt x="1439545" y="640207"/>
                    <a:pt x="1439545" y="640207"/>
                    <a:pt x="1431925" y="640207"/>
                  </a:cubicBezTo>
                  <a:cubicBezTo>
                    <a:pt x="1416685" y="640207"/>
                    <a:pt x="1401445" y="632587"/>
                    <a:pt x="1393825" y="624967"/>
                  </a:cubicBezTo>
                  <a:close/>
                  <a:moveTo>
                    <a:pt x="5034534" y="632587"/>
                  </a:moveTo>
                  <a:cubicBezTo>
                    <a:pt x="5011674" y="617347"/>
                    <a:pt x="5011674" y="594487"/>
                    <a:pt x="5019294" y="579247"/>
                  </a:cubicBezTo>
                  <a:cubicBezTo>
                    <a:pt x="5034534" y="556387"/>
                    <a:pt x="5057394" y="556387"/>
                    <a:pt x="5072634" y="564007"/>
                  </a:cubicBezTo>
                  <a:cubicBezTo>
                    <a:pt x="5095494" y="579247"/>
                    <a:pt x="5095494" y="602107"/>
                    <a:pt x="5087874" y="617347"/>
                  </a:cubicBezTo>
                  <a:cubicBezTo>
                    <a:pt x="5080254" y="632587"/>
                    <a:pt x="5065014" y="632587"/>
                    <a:pt x="5057394" y="632587"/>
                  </a:cubicBezTo>
                  <a:cubicBezTo>
                    <a:pt x="5049774" y="632587"/>
                    <a:pt x="5042154" y="632587"/>
                    <a:pt x="5034534" y="632587"/>
                  </a:cubicBezTo>
                  <a:close/>
                  <a:moveTo>
                    <a:pt x="1576578" y="502920"/>
                  </a:moveTo>
                  <a:cubicBezTo>
                    <a:pt x="1561338" y="487680"/>
                    <a:pt x="1568958" y="464820"/>
                    <a:pt x="1591818" y="449580"/>
                  </a:cubicBezTo>
                  <a:cubicBezTo>
                    <a:pt x="1607058" y="441960"/>
                    <a:pt x="1629918" y="449580"/>
                    <a:pt x="1637538" y="464820"/>
                  </a:cubicBezTo>
                  <a:cubicBezTo>
                    <a:pt x="1652778" y="487680"/>
                    <a:pt x="1645158" y="510540"/>
                    <a:pt x="1629918" y="518160"/>
                  </a:cubicBezTo>
                  <a:cubicBezTo>
                    <a:pt x="1622298" y="525780"/>
                    <a:pt x="1614678" y="525780"/>
                    <a:pt x="1607058" y="525780"/>
                  </a:cubicBezTo>
                  <a:cubicBezTo>
                    <a:pt x="1591818" y="525780"/>
                    <a:pt x="1584198" y="518160"/>
                    <a:pt x="1576578" y="502920"/>
                  </a:cubicBezTo>
                  <a:close/>
                  <a:moveTo>
                    <a:pt x="4851781" y="518160"/>
                  </a:moveTo>
                  <a:cubicBezTo>
                    <a:pt x="4836541" y="502920"/>
                    <a:pt x="4828921" y="480060"/>
                    <a:pt x="4844161" y="464820"/>
                  </a:cubicBezTo>
                  <a:cubicBezTo>
                    <a:pt x="4851781" y="441960"/>
                    <a:pt x="4874641" y="441960"/>
                    <a:pt x="4889881" y="449580"/>
                  </a:cubicBezTo>
                  <a:cubicBezTo>
                    <a:pt x="4912741" y="457200"/>
                    <a:pt x="4920361" y="487680"/>
                    <a:pt x="4905121" y="502920"/>
                  </a:cubicBezTo>
                  <a:cubicBezTo>
                    <a:pt x="4897501" y="510540"/>
                    <a:pt x="4889881" y="518160"/>
                    <a:pt x="4874641" y="518160"/>
                  </a:cubicBezTo>
                  <a:cubicBezTo>
                    <a:pt x="4867021" y="518160"/>
                    <a:pt x="4859401" y="518160"/>
                    <a:pt x="4851781" y="518160"/>
                  </a:cubicBezTo>
                  <a:close/>
                  <a:moveTo>
                    <a:pt x="1759458" y="396240"/>
                  </a:moveTo>
                  <a:cubicBezTo>
                    <a:pt x="1751838" y="381000"/>
                    <a:pt x="1759458" y="358140"/>
                    <a:pt x="1782318" y="350520"/>
                  </a:cubicBezTo>
                  <a:cubicBezTo>
                    <a:pt x="1797558" y="335280"/>
                    <a:pt x="1820418" y="342900"/>
                    <a:pt x="1828038" y="365760"/>
                  </a:cubicBezTo>
                  <a:cubicBezTo>
                    <a:pt x="1835658" y="381000"/>
                    <a:pt x="1835658" y="403860"/>
                    <a:pt x="1812798" y="419100"/>
                  </a:cubicBezTo>
                  <a:cubicBezTo>
                    <a:pt x="1805178" y="419100"/>
                    <a:pt x="1805178" y="419100"/>
                    <a:pt x="1797558" y="419100"/>
                  </a:cubicBezTo>
                  <a:cubicBezTo>
                    <a:pt x="1782318" y="419100"/>
                    <a:pt x="1767078" y="411480"/>
                    <a:pt x="1759458" y="396240"/>
                  </a:cubicBezTo>
                  <a:close/>
                  <a:moveTo>
                    <a:pt x="4669028" y="411480"/>
                  </a:moveTo>
                  <a:cubicBezTo>
                    <a:pt x="4646168" y="403860"/>
                    <a:pt x="4646168" y="381000"/>
                    <a:pt x="4653788" y="365760"/>
                  </a:cubicBezTo>
                  <a:cubicBezTo>
                    <a:pt x="4661408" y="342900"/>
                    <a:pt x="4684268" y="335280"/>
                    <a:pt x="4699508" y="342900"/>
                  </a:cubicBezTo>
                  <a:cubicBezTo>
                    <a:pt x="4722368" y="358140"/>
                    <a:pt x="4729988" y="381000"/>
                    <a:pt x="4722368" y="396240"/>
                  </a:cubicBezTo>
                  <a:cubicBezTo>
                    <a:pt x="4714748" y="411480"/>
                    <a:pt x="4699508" y="419100"/>
                    <a:pt x="4684268" y="419100"/>
                  </a:cubicBezTo>
                  <a:cubicBezTo>
                    <a:pt x="4676648" y="419100"/>
                    <a:pt x="4676648" y="419100"/>
                    <a:pt x="4669028" y="411480"/>
                  </a:cubicBezTo>
                  <a:close/>
                  <a:moveTo>
                    <a:pt x="1957451" y="304800"/>
                  </a:moveTo>
                  <a:cubicBezTo>
                    <a:pt x="1949831" y="289560"/>
                    <a:pt x="1957451" y="266700"/>
                    <a:pt x="1972691" y="259080"/>
                  </a:cubicBezTo>
                  <a:cubicBezTo>
                    <a:pt x="1995551" y="251460"/>
                    <a:pt x="2018411" y="259080"/>
                    <a:pt x="2026031" y="274320"/>
                  </a:cubicBezTo>
                  <a:cubicBezTo>
                    <a:pt x="2033651" y="297180"/>
                    <a:pt x="2026031" y="320040"/>
                    <a:pt x="2003171" y="327660"/>
                  </a:cubicBezTo>
                  <a:cubicBezTo>
                    <a:pt x="2003171" y="327660"/>
                    <a:pt x="1995551" y="327660"/>
                    <a:pt x="1987931" y="327660"/>
                  </a:cubicBezTo>
                  <a:cubicBezTo>
                    <a:pt x="1972691" y="327660"/>
                    <a:pt x="1957451" y="320040"/>
                    <a:pt x="1957451" y="304800"/>
                  </a:cubicBezTo>
                  <a:close/>
                  <a:moveTo>
                    <a:pt x="4478528" y="327660"/>
                  </a:moveTo>
                  <a:cubicBezTo>
                    <a:pt x="4455668" y="312420"/>
                    <a:pt x="4448048" y="297180"/>
                    <a:pt x="4455668" y="274320"/>
                  </a:cubicBezTo>
                  <a:cubicBezTo>
                    <a:pt x="4463288" y="251460"/>
                    <a:pt x="4486148" y="243840"/>
                    <a:pt x="4509008" y="251460"/>
                  </a:cubicBezTo>
                  <a:cubicBezTo>
                    <a:pt x="4524248" y="259080"/>
                    <a:pt x="4531868" y="281940"/>
                    <a:pt x="4524248" y="304800"/>
                  </a:cubicBezTo>
                  <a:cubicBezTo>
                    <a:pt x="4516628" y="320040"/>
                    <a:pt x="4509008" y="327660"/>
                    <a:pt x="4493768" y="327660"/>
                  </a:cubicBezTo>
                  <a:cubicBezTo>
                    <a:pt x="4486148" y="327660"/>
                    <a:pt x="4478528" y="327660"/>
                    <a:pt x="4478528" y="327660"/>
                  </a:cubicBezTo>
                  <a:close/>
                  <a:moveTo>
                    <a:pt x="2155444" y="228600"/>
                  </a:moveTo>
                  <a:cubicBezTo>
                    <a:pt x="2147824" y="205740"/>
                    <a:pt x="2155444" y="182880"/>
                    <a:pt x="2178304" y="175260"/>
                  </a:cubicBezTo>
                  <a:cubicBezTo>
                    <a:pt x="2193544" y="175260"/>
                    <a:pt x="2216404" y="182880"/>
                    <a:pt x="2224024" y="205740"/>
                  </a:cubicBezTo>
                  <a:cubicBezTo>
                    <a:pt x="2231644" y="220980"/>
                    <a:pt x="2224024" y="243840"/>
                    <a:pt x="2201164" y="251460"/>
                  </a:cubicBezTo>
                  <a:cubicBezTo>
                    <a:pt x="2201164" y="251460"/>
                    <a:pt x="2193544" y="251460"/>
                    <a:pt x="2185924" y="251460"/>
                  </a:cubicBezTo>
                  <a:cubicBezTo>
                    <a:pt x="2170684" y="251460"/>
                    <a:pt x="2155444" y="243840"/>
                    <a:pt x="2155444" y="228600"/>
                  </a:cubicBezTo>
                  <a:close/>
                  <a:moveTo>
                    <a:pt x="4280535" y="251460"/>
                  </a:moveTo>
                  <a:cubicBezTo>
                    <a:pt x="4257675" y="243840"/>
                    <a:pt x="4250055" y="220980"/>
                    <a:pt x="4257675" y="198120"/>
                  </a:cubicBezTo>
                  <a:cubicBezTo>
                    <a:pt x="4265295" y="182880"/>
                    <a:pt x="4280535" y="167640"/>
                    <a:pt x="4303395" y="175260"/>
                  </a:cubicBezTo>
                  <a:cubicBezTo>
                    <a:pt x="4326255" y="182880"/>
                    <a:pt x="4333875" y="205740"/>
                    <a:pt x="4326255" y="220980"/>
                  </a:cubicBezTo>
                  <a:cubicBezTo>
                    <a:pt x="4318635" y="243840"/>
                    <a:pt x="4303395" y="251460"/>
                    <a:pt x="4288155" y="251460"/>
                  </a:cubicBezTo>
                  <a:cubicBezTo>
                    <a:pt x="4288155" y="251460"/>
                    <a:pt x="4280535" y="251460"/>
                    <a:pt x="4280535" y="251460"/>
                  </a:cubicBezTo>
                  <a:close/>
                  <a:moveTo>
                    <a:pt x="2353564" y="160020"/>
                  </a:moveTo>
                  <a:cubicBezTo>
                    <a:pt x="2353564" y="137160"/>
                    <a:pt x="2361184" y="121920"/>
                    <a:pt x="2384044" y="114300"/>
                  </a:cubicBezTo>
                  <a:cubicBezTo>
                    <a:pt x="2406904" y="106680"/>
                    <a:pt x="2422144" y="121920"/>
                    <a:pt x="2429764" y="137160"/>
                  </a:cubicBezTo>
                  <a:cubicBezTo>
                    <a:pt x="2437384" y="160020"/>
                    <a:pt x="2422144" y="182880"/>
                    <a:pt x="2406904" y="190500"/>
                  </a:cubicBezTo>
                  <a:cubicBezTo>
                    <a:pt x="2399284" y="190500"/>
                    <a:pt x="2399284" y="190500"/>
                    <a:pt x="2391664" y="190500"/>
                  </a:cubicBezTo>
                  <a:cubicBezTo>
                    <a:pt x="2376424" y="190500"/>
                    <a:pt x="2361184" y="175260"/>
                    <a:pt x="2353564" y="160020"/>
                  </a:cubicBezTo>
                  <a:close/>
                  <a:moveTo>
                    <a:pt x="4074922" y="182880"/>
                  </a:moveTo>
                  <a:cubicBezTo>
                    <a:pt x="4059682" y="182880"/>
                    <a:pt x="4044442" y="160020"/>
                    <a:pt x="4052062" y="137160"/>
                  </a:cubicBezTo>
                  <a:cubicBezTo>
                    <a:pt x="4052062" y="121920"/>
                    <a:pt x="4074922" y="106680"/>
                    <a:pt x="4097782" y="114300"/>
                  </a:cubicBezTo>
                  <a:cubicBezTo>
                    <a:pt x="4120642" y="114300"/>
                    <a:pt x="4128262" y="137160"/>
                    <a:pt x="4120642" y="160020"/>
                  </a:cubicBezTo>
                  <a:cubicBezTo>
                    <a:pt x="4120642" y="175260"/>
                    <a:pt x="4105402" y="190500"/>
                    <a:pt x="4090162" y="190500"/>
                  </a:cubicBezTo>
                  <a:cubicBezTo>
                    <a:pt x="4082542" y="190500"/>
                    <a:pt x="4082542" y="182880"/>
                    <a:pt x="4074922" y="182880"/>
                  </a:cubicBezTo>
                  <a:close/>
                  <a:moveTo>
                    <a:pt x="2566797" y="106680"/>
                  </a:moveTo>
                  <a:cubicBezTo>
                    <a:pt x="2559177" y="91440"/>
                    <a:pt x="2574417" y="68580"/>
                    <a:pt x="2597277" y="60960"/>
                  </a:cubicBezTo>
                  <a:cubicBezTo>
                    <a:pt x="2612517" y="60960"/>
                    <a:pt x="2635377" y="76200"/>
                    <a:pt x="2635377" y="91440"/>
                  </a:cubicBezTo>
                  <a:cubicBezTo>
                    <a:pt x="2642997" y="114300"/>
                    <a:pt x="2627757" y="137160"/>
                    <a:pt x="2612517" y="137160"/>
                  </a:cubicBezTo>
                  <a:cubicBezTo>
                    <a:pt x="2604897" y="137160"/>
                    <a:pt x="2604897" y="137160"/>
                    <a:pt x="2604897" y="137160"/>
                  </a:cubicBezTo>
                  <a:cubicBezTo>
                    <a:pt x="2582037" y="137160"/>
                    <a:pt x="2566797" y="129540"/>
                    <a:pt x="2566797" y="106680"/>
                  </a:cubicBezTo>
                  <a:close/>
                  <a:moveTo>
                    <a:pt x="3869182" y="137160"/>
                  </a:moveTo>
                  <a:cubicBezTo>
                    <a:pt x="3846322" y="129540"/>
                    <a:pt x="3838702" y="114300"/>
                    <a:pt x="3838702" y="91440"/>
                  </a:cubicBezTo>
                  <a:cubicBezTo>
                    <a:pt x="3846322" y="68580"/>
                    <a:pt x="3861562" y="60960"/>
                    <a:pt x="3884422" y="60960"/>
                  </a:cubicBezTo>
                  <a:cubicBezTo>
                    <a:pt x="3907282" y="68580"/>
                    <a:pt x="3922522" y="83820"/>
                    <a:pt x="3914902" y="106680"/>
                  </a:cubicBezTo>
                  <a:cubicBezTo>
                    <a:pt x="3914902" y="121920"/>
                    <a:pt x="3899662" y="137160"/>
                    <a:pt x="3876802" y="137160"/>
                  </a:cubicBezTo>
                  <a:cubicBezTo>
                    <a:pt x="3876802" y="137160"/>
                    <a:pt x="3876802" y="137160"/>
                    <a:pt x="3869182" y="137160"/>
                  </a:cubicBezTo>
                  <a:close/>
                  <a:moveTo>
                    <a:pt x="2772410" y="68580"/>
                  </a:moveTo>
                  <a:cubicBezTo>
                    <a:pt x="2772410" y="45720"/>
                    <a:pt x="2787650" y="30480"/>
                    <a:pt x="2810510" y="30480"/>
                  </a:cubicBezTo>
                  <a:cubicBezTo>
                    <a:pt x="2825750" y="22860"/>
                    <a:pt x="2848610" y="38100"/>
                    <a:pt x="2848610" y="60960"/>
                  </a:cubicBezTo>
                  <a:cubicBezTo>
                    <a:pt x="2856230" y="83820"/>
                    <a:pt x="2840990" y="99060"/>
                    <a:pt x="2818130" y="106680"/>
                  </a:cubicBezTo>
                  <a:cubicBezTo>
                    <a:pt x="2818130" y="106680"/>
                    <a:pt x="2818130" y="106680"/>
                    <a:pt x="2810510" y="106680"/>
                  </a:cubicBezTo>
                  <a:cubicBezTo>
                    <a:pt x="2795270" y="106680"/>
                    <a:pt x="2780030" y="91440"/>
                    <a:pt x="2772410" y="68580"/>
                  </a:cubicBezTo>
                  <a:close/>
                  <a:moveTo>
                    <a:pt x="3663569" y="99060"/>
                  </a:moveTo>
                  <a:cubicBezTo>
                    <a:pt x="3640709" y="99060"/>
                    <a:pt x="3625469" y="83820"/>
                    <a:pt x="3633089" y="60960"/>
                  </a:cubicBezTo>
                  <a:cubicBezTo>
                    <a:pt x="3633089" y="38100"/>
                    <a:pt x="3648329" y="22860"/>
                    <a:pt x="3671189" y="22860"/>
                  </a:cubicBezTo>
                  <a:cubicBezTo>
                    <a:pt x="3694049" y="30480"/>
                    <a:pt x="3709289" y="45720"/>
                    <a:pt x="3701669" y="68580"/>
                  </a:cubicBezTo>
                  <a:cubicBezTo>
                    <a:pt x="3701669" y="91440"/>
                    <a:pt x="3686429" y="99060"/>
                    <a:pt x="3663569" y="99060"/>
                  </a:cubicBezTo>
                  <a:close/>
                  <a:moveTo>
                    <a:pt x="2985770" y="45720"/>
                  </a:moveTo>
                  <a:cubicBezTo>
                    <a:pt x="2985770" y="22860"/>
                    <a:pt x="3001010" y="7620"/>
                    <a:pt x="3023870" y="7620"/>
                  </a:cubicBezTo>
                  <a:cubicBezTo>
                    <a:pt x="3046730" y="7620"/>
                    <a:pt x="3061970" y="22860"/>
                    <a:pt x="3061970" y="38100"/>
                  </a:cubicBezTo>
                  <a:cubicBezTo>
                    <a:pt x="3061970" y="60960"/>
                    <a:pt x="3046730" y="83820"/>
                    <a:pt x="3031490" y="83820"/>
                  </a:cubicBezTo>
                  <a:cubicBezTo>
                    <a:pt x="3031490" y="83820"/>
                    <a:pt x="3023870" y="83820"/>
                    <a:pt x="3023870" y="83820"/>
                  </a:cubicBezTo>
                  <a:cubicBezTo>
                    <a:pt x="3008630" y="83820"/>
                    <a:pt x="2985770" y="68580"/>
                    <a:pt x="2985770" y="45720"/>
                  </a:cubicBezTo>
                  <a:close/>
                  <a:moveTo>
                    <a:pt x="3450336" y="83820"/>
                  </a:moveTo>
                  <a:cubicBezTo>
                    <a:pt x="3427476" y="76200"/>
                    <a:pt x="3412236" y="60960"/>
                    <a:pt x="3412236" y="38100"/>
                  </a:cubicBezTo>
                  <a:cubicBezTo>
                    <a:pt x="3419856" y="22860"/>
                    <a:pt x="3435096" y="0"/>
                    <a:pt x="3457956" y="7620"/>
                  </a:cubicBezTo>
                  <a:cubicBezTo>
                    <a:pt x="3480816" y="7620"/>
                    <a:pt x="3496056" y="22860"/>
                    <a:pt x="3488436" y="45720"/>
                  </a:cubicBezTo>
                  <a:cubicBezTo>
                    <a:pt x="3488436" y="68580"/>
                    <a:pt x="3473196" y="83820"/>
                    <a:pt x="3450336" y="83820"/>
                  </a:cubicBezTo>
                  <a:close/>
                  <a:moveTo>
                    <a:pt x="3199003" y="38100"/>
                  </a:moveTo>
                  <a:cubicBezTo>
                    <a:pt x="3199003" y="15240"/>
                    <a:pt x="3221863" y="0"/>
                    <a:pt x="3237103" y="0"/>
                  </a:cubicBezTo>
                  <a:cubicBezTo>
                    <a:pt x="3259963" y="0"/>
                    <a:pt x="3275203" y="15240"/>
                    <a:pt x="3275203" y="38100"/>
                  </a:cubicBezTo>
                  <a:cubicBezTo>
                    <a:pt x="3275203" y="60960"/>
                    <a:pt x="3259963" y="76200"/>
                    <a:pt x="3237103" y="76200"/>
                  </a:cubicBezTo>
                  <a:cubicBezTo>
                    <a:pt x="3221863" y="76200"/>
                    <a:pt x="3199003" y="60960"/>
                    <a:pt x="3199003" y="38100"/>
                  </a:cubicBezTo>
                  <a:close/>
                </a:path>
              </a:pathLst>
            </a:custGeom>
            <a:solidFill>
              <a:srgbClr val="FFFFFF"/>
            </a:solidFill>
          </p:spPr>
        </p:sp>
      </p:grpSp>
      <p:grpSp>
        <p:nvGrpSpPr>
          <p:cNvPr name="Group 8" id="8"/>
          <p:cNvGrpSpPr/>
          <p:nvPr/>
        </p:nvGrpSpPr>
        <p:grpSpPr>
          <a:xfrm rot="0">
            <a:off x="5471011" y="7720227"/>
            <a:ext cx="1758106" cy="1808838"/>
            <a:chOff x="0" y="0"/>
            <a:chExt cx="2095920" cy="2156400"/>
          </a:xfrm>
        </p:grpSpPr>
        <p:sp>
          <p:nvSpPr>
            <p:cNvPr name="Freeform 9" id="9"/>
            <p:cNvSpPr/>
            <p:nvPr/>
          </p:nvSpPr>
          <p:spPr>
            <a:xfrm flipH="false" flipV="false" rot="0">
              <a:off x="0" y="0"/>
              <a:ext cx="2096008" cy="2156460"/>
            </a:xfrm>
            <a:custGeom>
              <a:avLst/>
              <a:gdLst/>
              <a:ahLst/>
              <a:cxnLst/>
              <a:rect r="r" b="b" t="t" l="l"/>
              <a:pathLst>
                <a:path h="2156460" w="2096008">
                  <a:moveTo>
                    <a:pt x="1044194" y="60960"/>
                  </a:moveTo>
                  <a:cubicBezTo>
                    <a:pt x="884174" y="60960"/>
                    <a:pt x="731774" y="99060"/>
                    <a:pt x="594487" y="160020"/>
                  </a:cubicBezTo>
                  <a:cubicBezTo>
                    <a:pt x="198120" y="0"/>
                    <a:pt x="198120" y="0"/>
                    <a:pt x="198120" y="0"/>
                  </a:cubicBezTo>
                  <a:cubicBezTo>
                    <a:pt x="259080" y="419100"/>
                    <a:pt x="259080" y="419100"/>
                    <a:pt x="259080" y="419100"/>
                  </a:cubicBezTo>
                  <a:cubicBezTo>
                    <a:pt x="99060" y="601980"/>
                    <a:pt x="0" y="845820"/>
                    <a:pt x="0" y="1104900"/>
                  </a:cubicBezTo>
                  <a:cubicBezTo>
                    <a:pt x="0" y="1684020"/>
                    <a:pt x="464947" y="2156460"/>
                    <a:pt x="1044194" y="2156460"/>
                  </a:cubicBezTo>
                  <a:cubicBezTo>
                    <a:pt x="1623441" y="2156460"/>
                    <a:pt x="2096008" y="1684020"/>
                    <a:pt x="2096008" y="1104900"/>
                  </a:cubicBezTo>
                  <a:cubicBezTo>
                    <a:pt x="2096008" y="533400"/>
                    <a:pt x="1623441" y="60960"/>
                    <a:pt x="1044194" y="6096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grpSp>
      <p:grpSp>
        <p:nvGrpSpPr>
          <p:cNvPr name="Group 10" id="10"/>
          <p:cNvGrpSpPr/>
          <p:nvPr/>
        </p:nvGrpSpPr>
        <p:grpSpPr>
          <a:xfrm rot="0">
            <a:off x="6701626" y="5671130"/>
            <a:ext cx="1991835" cy="1749650"/>
            <a:chOff x="0" y="0"/>
            <a:chExt cx="2374560" cy="2085840"/>
          </a:xfrm>
        </p:grpSpPr>
        <p:sp>
          <p:nvSpPr>
            <p:cNvPr name="Freeform 11" id="11"/>
            <p:cNvSpPr/>
            <p:nvPr/>
          </p:nvSpPr>
          <p:spPr>
            <a:xfrm flipH="false" flipV="false" rot="0">
              <a:off x="0" y="0"/>
              <a:ext cx="2374519" cy="2085848"/>
            </a:xfrm>
            <a:custGeom>
              <a:avLst/>
              <a:gdLst/>
              <a:ahLst/>
              <a:cxnLst/>
              <a:rect r="r" b="b" t="t" l="l"/>
              <a:pathLst>
                <a:path h="2085848" w="2374519">
                  <a:moveTo>
                    <a:pt x="1331849" y="0"/>
                  </a:moveTo>
                  <a:cubicBezTo>
                    <a:pt x="936117" y="0"/>
                    <a:pt x="593598" y="213106"/>
                    <a:pt x="410972" y="540512"/>
                  </a:cubicBezTo>
                  <a:cubicBezTo>
                    <a:pt x="0" y="639445"/>
                    <a:pt x="0" y="639445"/>
                    <a:pt x="0" y="639445"/>
                  </a:cubicBezTo>
                  <a:cubicBezTo>
                    <a:pt x="289179" y="943991"/>
                    <a:pt x="289179" y="943991"/>
                    <a:pt x="289179" y="943991"/>
                  </a:cubicBezTo>
                  <a:cubicBezTo>
                    <a:pt x="289179" y="974471"/>
                    <a:pt x="281559" y="1012444"/>
                    <a:pt x="281559" y="1042924"/>
                  </a:cubicBezTo>
                  <a:cubicBezTo>
                    <a:pt x="281559" y="1621536"/>
                    <a:pt x="753364" y="2085848"/>
                    <a:pt x="1331849" y="2085848"/>
                  </a:cubicBezTo>
                  <a:cubicBezTo>
                    <a:pt x="1902714" y="2085848"/>
                    <a:pt x="2374519" y="1621536"/>
                    <a:pt x="2374519" y="1042924"/>
                  </a:cubicBezTo>
                  <a:cubicBezTo>
                    <a:pt x="2374519" y="464312"/>
                    <a:pt x="1902714" y="0"/>
                    <a:pt x="1331849"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grpSp>
      <p:grpSp>
        <p:nvGrpSpPr>
          <p:cNvPr name="Group 12" id="12"/>
          <p:cNvGrpSpPr/>
          <p:nvPr/>
        </p:nvGrpSpPr>
        <p:grpSpPr>
          <a:xfrm rot="0">
            <a:off x="6777826" y="3374993"/>
            <a:ext cx="1991835" cy="1750254"/>
            <a:chOff x="0" y="0"/>
            <a:chExt cx="2374560" cy="2086560"/>
          </a:xfrm>
        </p:grpSpPr>
        <p:sp>
          <p:nvSpPr>
            <p:cNvPr name="Freeform 13" id="13"/>
            <p:cNvSpPr/>
            <p:nvPr/>
          </p:nvSpPr>
          <p:spPr>
            <a:xfrm flipH="false" flipV="false" rot="0">
              <a:off x="0" y="0"/>
              <a:ext cx="2374519" cy="2086610"/>
            </a:xfrm>
            <a:custGeom>
              <a:avLst/>
              <a:gdLst/>
              <a:ahLst/>
              <a:cxnLst/>
              <a:rect r="r" b="b" t="t" l="l"/>
              <a:pathLst>
                <a:path h="2086610" w="2374519">
                  <a:moveTo>
                    <a:pt x="1331849" y="0"/>
                  </a:moveTo>
                  <a:cubicBezTo>
                    <a:pt x="753491" y="0"/>
                    <a:pt x="281559" y="464566"/>
                    <a:pt x="281559" y="1043305"/>
                  </a:cubicBezTo>
                  <a:cubicBezTo>
                    <a:pt x="281559" y="1073785"/>
                    <a:pt x="289179" y="1104265"/>
                    <a:pt x="289179" y="1134745"/>
                  </a:cubicBezTo>
                  <a:cubicBezTo>
                    <a:pt x="0" y="1439291"/>
                    <a:pt x="0" y="1439291"/>
                    <a:pt x="0" y="1439291"/>
                  </a:cubicBezTo>
                  <a:cubicBezTo>
                    <a:pt x="410972" y="1538351"/>
                    <a:pt x="410972" y="1538351"/>
                    <a:pt x="410972" y="1538351"/>
                  </a:cubicBezTo>
                  <a:cubicBezTo>
                    <a:pt x="585978" y="1865757"/>
                    <a:pt x="928497" y="2086610"/>
                    <a:pt x="1331849" y="2086610"/>
                  </a:cubicBezTo>
                  <a:cubicBezTo>
                    <a:pt x="1902714" y="2086610"/>
                    <a:pt x="2374519" y="1622044"/>
                    <a:pt x="2374519" y="1043305"/>
                  </a:cubicBezTo>
                  <a:cubicBezTo>
                    <a:pt x="2374519" y="464566"/>
                    <a:pt x="1902714" y="0"/>
                    <a:pt x="1331849"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grpSp>
      <p:grpSp>
        <p:nvGrpSpPr>
          <p:cNvPr name="Group 14" id="14"/>
          <p:cNvGrpSpPr/>
          <p:nvPr/>
        </p:nvGrpSpPr>
        <p:grpSpPr>
          <a:xfrm rot="0">
            <a:off x="5404336" y="843660"/>
            <a:ext cx="1758106" cy="1797363"/>
            <a:chOff x="0" y="0"/>
            <a:chExt cx="2095920" cy="2142720"/>
          </a:xfrm>
        </p:grpSpPr>
        <p:sp>
          <p:nvSpPr>
            <p:cNvPr name="Freeform 15" id="15"/>
            <p:cNvSpPr/>
            <p:nvPr/>
          </p:nvSpPr>
          <p:spPr>
            <a:xfrm flipH="false" flipV="false" rot="0">
              <a:off x="0" y="0"/>
              <a:ext cx="2096008" cy="2142744"/>
            </a:xfrm>
            <a:custGeom>
              <a:avLst/>
              <a:gdLst/>
              <a:ahLst/>
              <a:cxnLst/>
              <a:rect r="r" b="b" t="t" l="l"/>
              <a:pathLst>
                <a:path h="2142744" w="2096008">
                  <a:moveTo>
                    <a:pt x="1051814" y="0"/>
                  </a:moveTo>
                  <a:cubicBezTo>
                    <a:pt x="472567" y="0"/>
                    <a:pt x="0" y="472821"/>
                    <a:pt x="0" y="1052322"/>
                  </a:cubicBezTo>
                  <a:cubicBezTo>
                    <a:pt x="0" y="1311529"/>
                    <a:pt x="99060" y="1548003"/>
                    <a:pt x="259080" y="1731010"/>
                  </a:cubicBezTo>
                  <a:cubicBezTo>
                    <a:pt x="198120" y="2142744"/>
                    <a:pt x="198120" y="2142744"/>
                    <a:pt x="198120" y="2142744"/>
                  </a:cubicBezTo>
                  <a:cubicBezTo>
                    <a:pt x="586867" y="1990217"/>
                    <a:pt x="586867" y="1990217"/>
                    <a:pt x="586867" y="1990217"/>
                  </a:cubicBezTo>
                  <a:cubicBezTo>
                    <a:pt x="724027" y="2058797"/>
                    <a:pt x="884047" y="2097024"/>
                    <a:pt x="1051814" y="2097024"/>
                  </a:cubicBezTo>
                  <a:cubicBezTo>
                    <a:pt x="1623441" y="2097024"/>
                    <a:pt x="2096008" y="1624203"/>
                    <a:pt x="2096008" y="1052322"/>
                  </a:cubicBezTo>
                  <a:cubicBezTo>
                    <a:pt x="2095881" y="472821"/>
                    <a:pt x="1623441" y="0"/>
                    <a:pt x="1051814"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grpSp>
      <p:sp>
        <p:nvSpPr>
          <p:cNvPr name="TextBox 16" id="16"/>
          <p:cNvSpPr txBox="true"/>
          <p:nvPr/>
        </p:nvSpPr>
        <p:spPr>
          <a:xfrm rot="0">
            <a:off x="928648" y="4818412"/>
            <a:ext cx="5310749" cy="866775"/>
          </a:xfrm>
          <a:prstGeom prst="rect">
            <a:avLst/>
          </a:prstGeom>
        </p:spPr>
        <p:txBody>
          <a:bodyPr anchor="t" rtlCol="false" tIns="0" lIns="0" bIns="0" rIns="0">
            <a:spAutoFit/>
          </a:bodyPr>
          <a:lstStyle/>
          <a:p>
            <a:pPr algn="ctr" marL="0" indent="0" lvl="0">
              <a:lnSpc>
                <a:spcPts val="6809"/>
              </a:lnSpc>
              <a:spcBef>
                <a:spcPct val="0"/>
              </a:spcBef>
            </a:pPr>
            <a:r>
              <a:rPr lang="en-US" sz="5674">
                <a:solidFill>
                  <a:srgbClr val="FFFFFF"/>
                </a:solidFill>
                <a:latin typeface="Montserrat"/>
              </a:rPr>
              <a:t>Issues</a:t>
            </a:r>
          </a:p>
        </p:txBody>
      </p:sp>
      <p:sp>
        <p:nvSpPr>
          <p:cNvPr name="TextBox 17" id="17"/>
          <p:cNvSpPr txBox="true"/>
          <p:nvPr/>
        </p:nvSpPr>
        <p:spPr>
          <a:xfrm rot="0">
            <a:off x="5585521" y="1200478"/>
            <a:ext cx="1320833" cy="969427"/>
          </a:xfrm>
          <a:prstGeom prst="rect">
            <a:avLst/>
          </a:prstGeom>
        </p:spPr>
        <p:txBody>
          <a:bodyPr anchor="t" rtlCol="false" tIns="0" lIns="0" bIns="0" rIns="0">
            <a:spAutoFit/>
          </a:bodyPr>
          <a:lstStyle/>
          <a:p>
            <a:pPr algn="ctr">
              <a:lnSpc>
                <a:spcPts val="7938"/>
              </a:lnSpc>
            </a:pPr>
            <a:r>
              <a:rPr lang="en-US" sz="5670">
                <a:solidFill>
                  <a:srgbClr val="FFFFFF"/>
                </a:solidFill>
                <a:latin typeface="Montserrat Bold"/>
              </a:rPr>
              <a:t>01</a:t>
            </a:r>
          </a:p>
        </p:txBody>
      </p:sp>
      <p:sp>
        <p:nvSpPr>
          <p:cNvPr name="TextBox 18" id="18"/>
          <p:cNvSpPr txBox="true"/>
          <p:nvPr/>
        </p:nvSpPr>
        <p:spPr>
          <a:xfrm rot="0">
            <a:off x="7316751" y="990600"/>
            <a:ext cx="7199499" cy="1977819"/>
          </a:xfrm>
          <a:prstGeom prst="rect">
            <a:avLst/>
          </a:prstGeom>
        </p:spPr>
        <p:txBody>
          <a:bodyPr anchor="t" rtlCol="false" tIns="0" lIns="0" bIns="0" rIns="0">
            <a:spAutoFit/>
          </a:bodyPr>
          <a:lstStyle/>
          <a:p>
            <a:pPr algn="l">
              <a:lnSpc>
                <a:spcPts val="2007"/>
              </a:lnSpc>
            </a:pPr>
            <a:r>
              <a:rPr lang="en-US" sz="1433">
                <a:solidFill>
                  <a:srgbClr val="101010"/>
                </a:solidFill>
                <a:latin typeface="Montserrat"/>
              </a:rPr>
              <a:t>Scalability - When the demand for the company's software </a:t>
            </a:r>
          </a:p>
          <a:p>
            <a:pPr algn="l">
              <a:lnSpc>
                <a:spcPts val="2007"/>
              </a:lnSpc>
            </a:pPr>
            <a:r>
              <a:rPr lang="en-US" sz="1433">
                <a:solidFill>
                  <a:srgbClr val="101010"/>
                </a:solidFill>
                <a:latin typeface="Montserrat"/>
              </a:rPr>
              <a:t>solutions rises, the current on-premises infrastructure struggle</a:t>
            </a:r>
          </a:p>
          <a:p>
            <a:pPr algn="l">
              <a:lnSpc>
                <a:spcPts val="2007"/>
              </a:lnSpc>
            </a:pPr>
            <a:r>
              <a:rPr lang="en-US" sz="1433">
                <a:solidFill>
                  <a:srgbClr val="101010"/>
                </a:solidFill>
                <a:latin typeface="Montserrat"/>
              </a:rPr>
              <a:t>s with the increased load, causing performance issues and</a:t>
            </a:r>
          </a:p>
          <a:p>
            <a:pPr algn="l">
              <a:lnSpc>
                <a:spcPts val="2007"/>
              </a:lnSpc>
            </a:pPr>
            <a:r>
              <a:rPr lang="en-US" sz="1433">
                <a:solidFill>
                  <a:srgbClr val="101010"/>
                </a:solidFill>
                <a:latin typeface="Montserrat"/>
              </a:rPr>
              <a:t> longer deployment times. Onboarding new projects often</a:t>
            </a:r>
          </a:p>
          <a:p>
            <a:pPr algn="l">
              <a:lnSpc>
                <a:spcPts val="2007"/>
              </a:lnSpc>
            </a:pPr>
            <a:r>
              <a:rPr lang="en-US" sz="1433">
                <a:solidFill>
                  <a:srgbClr val="101010"/>
                </a:solidFill>
                <a:latin typeface="Montserrat"/>
              </a:rPr>
              <a:t> requires more computing power, but the current setup has </a:t>
            </a:r>
          </a:p>
          <a:p>
            <a:pPr algn="l">
              <a:lnSpc>
                <a:spcPts val="2007"/>
              </a:lnSpc>
            </a:pPr>
            <a:r>
              <a:rPr lang="en-US" sz="1433">
                <a:solidFill>
                  <a:srgbClr val="101010"/>
                </a:solidFill>
                <a:latin typeface="Montserrat"/>
              </a:rPr>
              <a:t>difficulty scaling resources quickly and providing remote access</a:t>
            </a:r>
          </a:p>
          <a:p>
            <a:pPr algn="l">
              <a:lnSpc>
                <a:spcPts val="2007"/>
              </a:lnSpc>
            </a:pPr>
            <a:r>
              <a:rPr lang="en-US" sz="1433">
                <a:solidFill>
                  <a:srgbClr val="101010"/>
                </a:solidFill>
                <a:latin typeface="Montserrat"/>
              </a:rPr>
              <a:t> to important documents and resources, leading to delays and</a:t>
            </a:r>
          </a:p>
          <a:p>
            <a:pPr algn="l" marL="0" indent="0" lvl="0">
              <a:lnSpc>
                <a:spcPts val="2007"/>
              </a:lnSpc>
              <a:spcBef>
                <a:spcPct val="0"/>
              </a:spcBef>
            </a:pPr>
            <a:r>
              <a:rPr lang="en-US" sz="1433">
                <a:solidFill>
                  <a:srgbClr val="101010"/>
                </a:solidFill>
                <a:latin typeface="Montserrat"/>
              </a:rPr>
              <a:t> challenges for remote employees.</a:t>
            </a:r>
          </a:p>
        </p:txBody>
      </p:sp>
      <p:sp>
        <p:nvSpPr>
          <p:cNvPr name="TextBox 19" id="19"/>
          <p:cNvSpPr txBox="true"/>
          <p:nvPr/>
        </p:nvSpPr>
        <p:spPr>
          <a:xfrm rot="0">
            <a:off x="8912536" y="3597565"/>
            <a:ext cx="3976966" cy="1790885"/>
          </a:xfrm>
          <a:prstGeom prst="rect">
            <a:avLst/>
          </a:prstGeom>
        </p:spPr>
        <p:txBody>
          <a:bodyPr anchor="t" rtlCol="false" tIns="0" lIns="0" bIns="0" rIns="0">
            <a:spAutoFit/>
          </a:bodyPr>
          <a:lstStyle/>
          <a:p>
            <a:pPr algn="l" marL="0" indent="0" lvl="0">
              <a:lnSpc>
                <a:spcPts val="2089"/>
              </a:lnSpc>
              <a:spcBef>
                <a:spcPct val="0"/>
              </a:spcBef>
            </a:pPr>
            <a:r>
              <a:rPr lang="en-US" sz="1492">
                <a:solidFill>
                  <a:srgbClr val="101010"/>
                </a:solidFill>
                <a:latin typeface="Montserrat"/>
              </a:rPr>
              <a:t>Disaster Recovery - The critical aspect of implementation and management is backups, as their absence can cause catastrophic data loss, but establishing an efficient backup management program is challenging and resource-intensive.</a:t>
            </a:r>
          </a:p>
        </p:txBody>
      </p:sp>
      <p:sp>
        <p:nvSpPr>
          <p:cNvPr name="TextBox 20" id="20"/>
          <p:cNvSpPr txBox="true"/>
          <p:nvPr/>
        </p:nvSpPr>
        <p:spPr>
          <a:xfrm rot="0">
            <a:off x="8969686" y="5907497"/>
            <a:ext cx="5127275" cy="1276535"/>
          </a:xfrm>
          <a:prstGeom prst="rect">
            <a:avLst/>
          </a:prstGeom>
        </p:spPr>
        <p:txBody>
          <a:bodyPr anchor="t" rtlCol="false" tIns="0" lIns="0" bIns="0" rIns="0">
            <a:spAutoFit/>
          </a:bodyPr>
          <a:lstStyle/>
          <a:p>
            <a:pPr algn="l">
              <a:lnSpc>
                <a:spcPts val="2089"/>
              </a:lnSpc>
            </a:pPr>
            <a:r>
              <a:rPr lang="en-US" sz="1492">
                <a:solidFill>
                  <a:srgbClr val="101010"/>
                </a:solidFill>
                <a:latin typeface="Montserrat"/>
              </a:rPr>
              <a:t>Cost &amp; Energy Consumption - The servers deployed in large on-premises infrastructure environments are power hogs, and high energy costs lead to even higher project expenses.</a:t>
            </a:r>
          </a:p>
          <a:p>
            <a:pPr algn="l" marL="0" indent="0" lvl="0">
              <a:lnSpc>
                <a:spcPts val="2089"/>
              </a:lnSpc>
              <a:spcBef>
                <a:spcPct val="0"/>
              </a:spcBef>
            </a:pPr>
          </a:p>
        </p:txBody>
      </p:sp>
      <p:sp>
        <p:nvSpPr>
          <p:cNvPr name="TextBox 21" id="21"/>
          <p:cNvSpPr txBox="true"/>
          <p:nvPr/>
        </p:nvSpPr>
        <p:spPr>
          <a:xfrm rot="0">
            <a:off x="7383426" y="8160648"/>
            <a:ext cx="7495556" cy="762185"/>
          </a:xfrm>
          <a:prstGeom prst="rect">
            <a:avLst/>
          </a:prstGeom>
        </p:spPr>
        <p:txBody>
          <a:bodyPr anchor="t" rtlCol="false" tIns="0" lIns="0" bIns="0" rIns="0">
            <a:spAutoFit/>
          </a:bodyPr>
          <a:lstStyle/>
          <a:p>
            <a:pPr algn="l" marL="0" indent="0" lvl="0">
              <a:lnSpc>
                <a:spcPts val="2089"/>
              </a:lnSpc>
              <a:spcBef>
                <a:spcPct val="0"/>
              </a:spcBef>
            </a:pPr>
            <a:r>
              <a:rPr lang="en-US" sz="1492">
                <a:solidFill>
                  <a:srgbClr val="101010"/>
                </a:solidFill>
                <a:latin typeface="Montserrat"/>
              </a:rPr>
              <a:t>Vendor Lock in - The organization could be disadvantaged by vendor lock-in for equipment, systems, and support, and while customization is possible, it can be very time-consuming and requires a certain level of expertise.</a:t>
            </a:r>
          </a:p>
        </p:txBody>
      </p:sp>
      <p:sp>
        <p:nvSpPr>
          <p:cNvPr name="TextBox 22" id="22"/>
          <p:cNvSpPr txBox="true"/>
          <p:nvPr/>
        </p:nvSpPr>
        <p:spPr>
          <a:xfrm rot="0">
            <a:off x="7184764" y="3708256"/>
            <a:ext cx="1320833" cy="969427"/>
          </a:xfrm>
          <a:prstGeom prst="rect">
            <a:avLst/>
          </a:prstGeom>
        </p:spPr>
        <p:txBody>
          <a:bodyPr anchor="t" rtlCol="false" tIns="0" lIns="0" bIns="0" rIns="0">
            <a:spAutoFit/>
          </a:bodyPr>
          <a:lstStyle/>
          <a:p>
            <a:pPr algn="ctr">
              <a:lnSpc>
                <a:spcPts val="7938"/>
              </a:lnSpc>
            </a:pPr>
            <a:r>
              <a:rPr lang="en-US" sz="5670">
                <a:solidFill>
                  <a:srgbClr val="FFFFFF"/>
                </a:solidFill>
                <a:latin typeface="Montserrat Bold"/>
              </a:rPr>
              <a:t>02</a:t>
            </a:r>
          </a:p>
        </p:txBody>
      </p:sp>
      <p:sp>
        <p:nvSpPr>
          <p:cNvPr name="TextBox 23" id="23"/>
          <p:cNvSpPr txBox="true"/>
          <p:nvPr/>
        </p:nvSpPr>
        <p:spPr>
          <a:xfrm rot="0">
            <a:off x="7108564" y="6005464"/>
            <a:ext cx="1320833" cy="969427"/>
          </a:xfrm>
          <a:prstGeom prst="rect">
            <a:avLst/>
          </a:prstGeom>
        </p:spPr>
        <p:txBody>
          <a:bodyPr anchor="t" rtlCol="false" tIns="0" lIns="0" bIns="0" rIns="0">
            <a:spAutoFit/>
          </a:bodyPr>
          <a:lstStyle/>
          <a:p>
            <a:pPr algn="ctr">
              <a:lnSpc>
                <a:spcPts val="7938"/>
              </a:lnSpc>
            </a:pPr>
            <a:r>
              <a:rPr lang="en-US" sz="5670">
                <a:solidFill>
                  <a:srgbClr val="FFFFFF"/>
                </a:solidFill>
                <a:latin typeface="Montserrat Bold"/>
              </a:rPr>
              <a:t>03</a:t>
            </a:r>
          </a:p>
        </p:txBody>
      </p:sp>
      <p:sp>
        <p:nvSpPr>
          <p:cNvPr name="TextBox 24" id="24"/>
          <p:cNvSpPr txBox="true"/>
          <p:nvPr/>
        </p:nvSpPr>
        <p:spPr>
          <a:xfrm rot="0">
            <a:off x="5652196" y="8142751"/>
            <a:ext cx="1320833" cy="969427"/>
          </a:xfrm>
          <a:prstGeom prst="rect">
            <a:avLst/>
          </a:prstGeom>
        </p:spPr>
        <p:txBody>
          <a:bodyPr anchor="t" rtlCol="false" tIns="0" lIns="0" bIns="0" rIns="0">
            <a:spAutoFit/>
          </a:bodyPr>
          <a:lstStyle/>
          <a:p>
            <a:pPr algn="ctr">
              <a:lnSpc>
                <a:spcPts val="7938"/>
              </a:lnSpc>
            </a:pPr>
            <a:r>
              <a:rPr lang="en-US" sz="5670">
                <a:solidFill>
                  <a:srgbClr val="FFFFFF"/>
                </a:solidFill>
                <a:latin typeface="Montserrat Bold"/>
              </a:rPr>
              <a:t>04</a:t>
            </a:r>
          </a:p>
        </p:txBody>
      </p:sp>
      <p:grpSp>
        <p:nvGrpSpPr>
          <p:cNvPr name="Group 25" id="25"/>
          <p:cNvGrpSpPr/>
          <p:nvPr/>
        </p:nvGrpSpPr>
        <p:grpSpPr>
          <a:xfrm rot="0">
            <a:off x="5090076" y="7167100"/>
            <a:ext cx="457877" cy="457877"/>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w="38100" cap="sq">
              <a:solidFill>
                <a:srgbClr val="FFFFFF"/>
              </a:solidFill>
              <a:prstDash val="solid"/>
              <a:miter/>
            </a:ln>
          </p:spPr>
        </p:sp>
        <p:sp>
          <p:nvSpPr>
            <p:cNvPr name="TextBox 27" id="27"/>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28" id="28"/>
          <p:cNvGrpSpPr/>
          <p:nvPr/>
        </p:nvGrpSpPr>
        <p:grpSpPr>
          <a:xfrm rot="0">
            <a:off x="6054450" y="5792858"/>
            <a:ext cx="457877" cy="457877"/>
            <a:chOff x="0" y="0"/>
            <a:chExt cx="812800" cy="812800"/>
          </a:xfrm>
        </p:grpSpPr>
        <p:sp>
          <p:nvSpPr>
            <p:cNvPr name="Freeform 29" id="2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w="38100" cap="sq">
              <a:solidFill>
                <a:srgbClr val="FFFFFF"/>
              </a:solidFill>
              <a:prstDash val="solid"/>
              <a:miter/>
            </a:ln>
          </p:spPr>
        </p:sp>
        <p:sp>
          <p:nvSpPr>
            <p:cNvPr name="TextBox 30" id="30"/>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31" id="31"/>
          <p:cNvGrpSpPr/>
          <p:nvPr/>
        </p:nvGrpSpPr>
        <p:grpSpPr>
          <a:xfrm rot="0">
            <a:off x="6054450" y="4293860"/>
            <a:ext cx="457877" cy="457877"/>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w="38100" cap="sq">
              <a:solidFill>
                <a:srgbClr val="FFFFFF"/>
              </a:solidFill>
              <a:prstDash val="solid"/>
              <a:miter/>
            </a:ln>
          </p:spPr>
        </p:sp>
        <p:sp>
          <p:nvSpPr>
            <p:cNvPr name="TextBox 33" id="33"/>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34" id="34"/>
          <p:cNvGrpSpPr/>
          <p:nvPr/>
        </p:nvGrpSpPr>
        <p:grpSpPr>
          <a:xfrm rot="0">
            <a:off x="5099601" y="2758149"/>
            <a:ext cx="457877" cy="457877"/>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w="38100" cap="sq">
              <a:solidFill>
                <a:srgbClr val="FFFFFF"/>
              </a:solidFill>
              <a:prstDash val="solid"/>
              <a:miter/>
            </a:ln>
          </p:spPr>
        </p:sp>
        <p:sp>
          <p:nvSpPr>
            <p:cNvPr name="TextBox 36" id="36"/>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sp>
        <p:nvSpPr>
          <p:cNvPr name="Freeform 37" id="37"/>
          <p:cNvSpPr/>
          <p:nvPr/>
        </p:nvSpPr>
        <p:spPr>
          <a:xfrm flipH="false" flipV="false" rot="-1898322">
            <a:off x="-1987267" y="8095155"/>
            <a:ext cx="4891502" cy="4903762"/>
          </a:xfrm>
          <a:custGeom>
            <a:avLst/>
            <a:gdLst/>
            <a:ahLst/>
            <a:cxnLst/>
            <a:rect r="r" b="b" t="t" l="l"/>
            <a:pathLst>
              <a:path h="4903762" w="4891502">
                <a:moveTo>
                  <a:pt x="0" y="0"/>
                </a:moveTo>
                <a:lnTo>
                  <a:pt x="4891502" y="0"/>
                </a:lnTo>
                <a:lnTo>
                  <a:pt x="4891502" y="4903762"/>
                </a:lnTo>
                <a:lnTo>
                  <a:pt x="0" y="4903762"/>
                </a:lnTo>
                <a:lnTo>
                  <a:pt x="0" y="0"/>
                </a:lnTo>
                <a:close/>
              </a:path>
            </a:pathLst>
          </a:custGeom>
          <a:blipFill>
            <a:blip r:embed="rId2"/>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DAGJmXaA1a8</dc:identifier>
  <dcterms:modified xsi:type="dcterms:W3CDTF">2011-08-01T06:04:30Z</dcterms:modified>
  <cp:revision>1</cp:revision>
  <dc:title>White and Violet Professional Modern Technology Pitch Deck Presentation</dc:title>
</cp:coreProperties>
</file>

<file path=docProps/thumbnail.jpeg>
</file>